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20"/>
  </p:notesMasterIdLst>
  <p:handoutMasterIdLst>
    <p:handoutMasterId r:id="rId21"/>
  </p:handoutMasterIdLst>
  <p:sldIdLst>
    <p:sldId id="922" r:id="rId2"/>
    <p:sldId id="1144" r:id="rId3"/>
    <p:sldId id="1255" r:id="rId4"/>
    <p:sldId id="1256" r:id="rId5"/>
    <p:sldId id="1257" r:id="rId6"/>
    <p:sldId id="1258" r:id="rId7"/>
    <p:sldId id="1260" r:id="rId8"/>
    <p:sldId id="1261" r:id="rId9"/>
    <p:sldId id="1262" r:id="rId10"/>
    <p:sldId id="1263" r:id="rId11"/>
    <p:sldId id="1264" r:id="rId12"/>
    <p:sldId id="1265" r:id="rId13"/>
    <p:sldId id="1266" r:id="rId14"/>
    <p:sldId id="1267" r:id="rId15"/>
    <p:sldId id="1268" r:id="rId16"/>
    <p:sldId id="1269" r:id="rId17"/>
    <p:sldId id="1270" r:id="rId18"/>
    <p:sldId id="969" r:id="rId19"/>
  </p:sldIdLst>
  <p:sldSz cx="9144000" cy="6858000" type="screen4x3"/>
  <p:notesSz cx="6935788" cy="9220200"/>
  <p:defaultTextStyle>
    <a:defPPr>
      <a:defRPr lang="en-US"/>
    </a:defPPr>
    <a:lvl1pPr algn="l" rtl="0" fontAlgn="base">
      <a:spcBef>
        <a:spcPct val="0"/>
      </a:spcBef>
      <a:spcAft>
        <a:spcPct val="0"/>
      </a:spcAft>
      <a:defRPr sz="2800" b="1" kern="1200">
        <a:solidFill>
          <a:schemeClr val="tx2"/>
        </a:solidFill>
        <a:latin typeface="Arial" charset="0"/>
        <a:ea typeface="+mn-ea"/>
        <a:cs typeface="+mn-cs"/>
      </a:defRPr>
    </a:lvl1pPr>
    <a:lvl2pPr marL="457200" algn="l" rtl="0" fontAlgn="base">
      <a:spcBef>
        <a:spcPct val="0"/>
      </a:spcBef>
      <a:spcAft>
        <a:spcPct val="0"/>
      </a:spcAft>
      <a:defRPr sz="2800" b="1" kern="1200">
        <a:solidFill>
          <a:schemeClr val="tx2"/>
        </a:solidFill>
        <a:latin typeface="Arial" charset="0"/>
        <a:ea typeface="+mn-ea"/>
        <a:cs typeface="+mn-cs"/>
      </a:defRPr>
    </a:lvl2pPr>
    <a:lvl3pPr marL="914400" algn="l" rtl="0" fontAlgn="base">
      <a:spcBef>
        <a:spcPct val="0"/>
      </a:spcBef>
      <a:spcAft>
        <a:spcPct val="0"/>
      </a:spcAft>
      <a:defRPr sz="2800" b="1" kern="1200">
        <a:solidFill>
          <a:schemeClr val="tx2"/>
        </a:solidFill>
        <a:latin typeface="Arial" charset="0"/>
        <a:ea typeface="+mn-ea"/>
        <a:cs typeface="+mn-cs"/>
      </a:defRPr>
    </a:lvl3pPr>
    <a:lvl4pPr marL="1371600" algn="l" rtl="0" fontAlgn="base">
      <a:spcBef>
        <a:spcPct val="0"/>
      </a:spcBef>
      <a:spcAft>
        <a:spcPct val="0"/>
      </a:spcAft>
      <a:defRPr sz="2800" b="1" kern="1200">
        <a:solidFill>
          <a:schemeClr val="tx2"/>
        </a:solidFill>
        <a:latin typeface="Arial" charset="0"/>
        <a:ea typeface="+mn-ea"/>
        <a:cs typeface="+mn-cs"/>
      </a:defRPr>
    </a:lvl4pPr>
    <a:lvl5pPr marL="1828800" algn="l" rtl="0" fontAlgn="base">
      <a:spcBef>
        <a:spcPct val="0"/>
      </a:spcBef>
      <a:spcAft>
        <a:spcPct val="0"/>
      </a:spcAft>
      <a:defRPr sz="2800" b="1" kern="1200">
        <a:solidFill>
          <a:schemeClr val="tx2"/>
        </a:solidFill>
        <a:latin typeface="Arial" charset="0"/>
        <a:ea typeface="+mn-ea"/>
        <a:cs typeface="+mn-cs"/>
      </a:defRPr>
    </a:lvl5pPr>
    <a:lvl6pPr marL="2286000" algn="l" defTabSz="914400" rtl="0" eaLnBrk="1" latinLnBrk="0" hangingPunct="1">
      <a:defRPr sz="2800" b="1" kern="1200">
        <a:solidFill>
          <a:schemeClr val="tx2"/>
        </a:solidFill>
        <a:latin typeface="Arial" charset="0"/>
        <a:ea typeface="+mn-ea"/>
        <a:cs typeface="+mn-cs"/>
      </a:defRPr>
    </a:lvl6pPr>
    <a:lvl7pPr marL="2743200" algn="l" defTabSz="914400" rtl="0" eaLnBrk="1" latinLnBrk="0" hangingPunct="1">
      <a:defRPr sz="2800" b="1" kern="1200">
        <a:solidFill>
          <a:schemeClr val="tx2"/>
        </a:solidFill>
        <a:latin typeface="Arial" charset="0"/>
        <a:ea typeface="+mn-ea"/>
        <a:cs typeface="+mn-cs"/>
      </a:defRPr>
    </a:lvl7pPr>
    <a:lvl8pPr marL="3200400" algn="l" defTabSz="914400" rtl="0" eaLnBrk="1" latinLnBrk="0" hangingPunct="1">
      <a:defRPr sz="2800" b="1" kern="1200">
        <a:solidFill>
          <a:schemeClr val="tx2"/>
        </a:solidFill>
        <a:latin typeface="Arial" charset="0"/>
        <a:ea typeface="+mn-ea"/>
        <a:cs typeface="+mn-cs"/>
      </a:defRPr>
    </a:lvl8pPr>
    <a:lvl9pPr marL="3657600" algn="l" defTabSz="914400" rtl="0" eaLnBrk="1" latinLnBrk="0" hangingPunct="1">
      <a:defRPr sz="2800" b="1" kern="1200">
        <a:solidFill>
          <a:schemeClr val="tx2"/>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E0A500"/>
    <a:srgbClr val="E6AD3C"/>
    <a:srgbClr val="B2B2B2"/>
    <a:srgbClr val="B4B4B4"/>
    <a:srgbClr val="BEBEBE"/>
    <a:srgbClr val="A42700"/>
    <a:srgbClr val="CB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autoAdjust="0"/>
    <p:restoredTop sz="94707" autoAdjust="0"/>
  </p:normalViewPr>
  <p:slideViewPr>
    <p:cSldViewPr>
      <p:cViewPr varScale="1">
        <p:scale>
          <a:sx n="57" d="100"/>
          <a:sy n="57" d="100"/>
        </p:scale>
        <p:origin x="-159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56" y="726"/>
      </p:cViewPr>
      <p:guideLst>
        <p:guide orient="horz" pos="2904"/>
        <p:guide pos="2184"/>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005138" cy="461963"/>
          </a:xfrm>
          <a:prstGeom prst="rect">
            <a:avLst/>
          </a:prstGeom>
          <a:noFill/>
          <a:ln w="9525">
            <a:noFill/>
            <a:miter lim="800000"/>
            <a:headEnd/>
            <a:tailEnd/>
          </a:ln>
          <a:effectLst/>
        </p:spPr>
        <p:txBody>
          <a:bodyPr vert="horz" wrap="square" lIns="92897" tIns="46449" rIns="92897" bIns="46449" numCol="1" anchor="t" anchorCtr="0" compatLnSpc="1">
            <a:prstTxWarp prst="textNoShape">
              <a:avLst/>
            </a:prstTxWarp>
          </a:bodyPr>
          <a:lstStyle>
            <a:lvl1pPr defTabSz="930275" eaLnBrk="0" hangingPunct="0">
              <a:defRPr sz="1200" b="0">
                <a:solidFill>
                  <a:schemeClr val="tx1"/>
                </a:solidFill>
                <a:latin typeface="Times New Roman" pitchFamily="18" charset="0"/>
              </a:defRPr>
            </a:lvl1pPr>
          </a:lstStyle>
          <a:p>
            <a:pPr>
              <a:defRPr/>
            </a:pPr>
            <a:endParaRPr lang="en-US"/>
          </a:p>
        </p:txBody>
      </p:sp>
      <p:sp>
        <p:nvSpPr>
          <p:cNvPr id="21507" name="Rectangle 3"/>
          <p:cNvSpPr>
            <a:spLocks noGrp="1" noChangeArrowheads="1"/>
          </p:cNvSpPr>
          <p:nvPr>
            <p:ph type="dt" sz="quarter" idx="1"/>
          </p:nvPr>
        </p:nvSpPr>
        <p:spPr bwMode="auto">
          <a:xfrm>
            <a:off x="3930650" y="0"/>
            <a:ext cx="3005138" cy="461963"/>
          </a:xfrm>
          <a:prstGeom prst="rect">
            <a:avLst/>
          </a:prstGeom>
          <a:noFill/>
          <a:ln w="9525">
            <a:noFill/>
            <a:miter lim="800000"/>
            <a:headEnd/>
            <a:tailEnd/>
          </a:ln>
          <a:effectLst/>
        </p:spPr>
        <p:txBody>
          <a:bodyPr vert="horz" wrap="square" lIns="92897" tIns="46449" rIns="92897" bIns="46449" numCol="1" anchor="t" anchorCtr="0" compatLnSpc="1">
            <a:prstTxWarp prst="textNoShape">
              <a:avLst/>
            </a:prstTxWarp>
          </a:bodyPr>
          <a:lstStyle>
            <a:lvl1pPr algn="r" defTabSz="930275" eaLnBrk="0" hangingPunct="0">
              <a:defRPr sz="1200" b="0">
                <a:solidFill>
                  <a:schemeClr val="tx1"/>
                </a:solidFill>
                <a:latin typeface="Times New Roman" pitchFamily="18" charset="0"/>
              </a:defRPr>
            </a:lvl1pPr>
          </a:lstStyle>
          <a:p>
            <a:pPr>
              <a:defRPr/>
            </a:pPr>
            <a:endParaRPr lang="en-US"/>
          </a:p>
        </p:txBody>
      </p:sp>
      <p:sp>
        <p:nvSpPr>
          <p:cNvPr id="21508" name="Rectangle 4"/>
          <p:cNvSpPr>
            <a:spLocks noGrp="1" noChangeArrowheads="1"/>
          </p:cNvSpPr>
          <p:nvPr>
            <p:ph type="ftr" sz="quarter" idx="2"/>
          </p:nvPr>
        </p:nvSpPr>
        <p:spPr bwMode="auto">
          <a:xfrm>
            <a:off x="0" y="8758238"/>
            <a:ext cx="3005138" cy="461962"/>
          </a:xfrm>
          <a:prstGeom prst="rect">
            <a:avLst/>
          </a:prstGeom>
          <a:noFill/>
          <a:ln w="9525">
            <a:noFill/>
            <a:miter lim="800000"/>
            <a:headEnd/>
            <a:tailEnd/>
          </a:ln>
          <a:effectLst/>
        </p:spPr>
        <p:txBody>
          <a:bodyPr vert="horz" wrap="square" lIns="92897" tIns="46449" rIns="92897" bIns="46449" numCol="1" anchor="b" anchorCtr="0" compatLnSpc="1">
            <a:prstTxWarp prst="textNoShape">
              <a:avLst/>
            </a:prstTxWarp>
          </a:bodyPr>
          <a:lstStyle>
            <a:lvl1pPr defTabSz="930275" eaLnBrk="0" hangingPunct="0">
              <a:defRPr sz="1200" b="0">
                <a:solidFill>
                  <a:schemeClr val="tx1"/>
                </a:solidFill>
                <a:latin typeface="Times New Roman" pitchFamily="18" charset="0"/>
              </a:defRPr>
            </a:lvl1pPr>
          </a:lstStyle>
          <a:p>
            <a:pPr>
              <a:defRPr/>
            </a:pPr>
            <a:endParaRPr lang="en-US"/>
          </a:p>
        </p:txBody>
      </p:sp>
      <p:sp>
        <p:nvSpPr>
          <p:cNvPr id="21509" name="Rectangle 5"/>
          <p:cNvSpPr>
            <a:spLocks noGrp="1" noChangeArrowheads="1"/>
          </p:cNvSpPr>
          <p:nvPr>
            <p:ph type="sldNum" sz="quarter" idx="3"/>
          </p:nvPr>
        </p:nvSpPr>
        <p:spPr bwMode="auto">
          <a:xfrm>
            <a:off x="3930650" y="8758238"/>
            <a:ext cx="3005138" cy="461962"/>
          </a:xfrm>
          <a:prstGeom prst="rect">
            <a:avLst/>
          </a:prstGeom>
          <a:noFill/>
          <a:ln w="9525">
            <a:noFill/>
            <a:miter lim="800000"/>
            <a:headEnd/>
            <a:tailEnd/>
          </a:ln>
          <a:effectLst/>
        </p:spPr>
        <p:txBody>
          <a:bodyPr vert="horz" wrap="square" lIns="92897" tIns="46449" rIns="92897" bIns="46449" numCol="1" anchor="b" anchorCtr="0" compatLnSpc="1">
            <a:prstTxWarp prst="textNoShape">
              <a:avLst/>
            </a:prstTxWarp>
          </a:bodyPr>
          <a:lstStyle>
            <a:lvl1pPr algn="r" defTabSz="930275" eaLnBrk="0" hangingPunct="0">
              <a:defRPr sz="1200" b="0">
                <a:solidFill>
                  <a:schemeClr val="tx1"/>
                </a:solidFill>
                <a:latin typeface="Times New Roman" pitchFamily="18" charset="0"/>
              </a:defRPr>
            </a:lvl1pPr>
          </a:lstStyle>
          <a:p>
            <a:pPr>
              <a:defRPr/>
            </a:pPr>
            <a:fld id="{48AC34C9-A408-4C17-B7AE-53FA0C9F9AC9}" type="slidenum">
              <a:rPr lang="en-US"/>
              <a:pPr>
                <a:defRPr/>
              </a:pPr>
              <a:t>‹#›</a:t>
            </a:fld>
            <a:endParaRPr lang="en-US"/>
          </a:p>
        </p:txBody>
      </p:sp>
    </p:spTree>
    <p:extLst>
      <p:ext uri="{BB962C8B-B14F-4D97-AF65-F5344CB8AC3E}">
        <p14:creationId xmlns:p14="http://schemas.microsoft.com/office/powerpoint/2010/main" val="41934813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05138" cy="461963"/>
          </a:xfrm>
          <a:prstGeom prst="rect">
            <a:avLst/>
          </a:prstGeom>
          <a:noFill/>
          <a:ln w="9525">
            <a:noFill/>
            <a:miter lim="800000"/>
            <a:headEnd/>
            <a:tailEnd/>
          </a:ln>
          <a:effectLst/>
        </p:spPr>
        <p:txBody>
          <a:bodyPr vert="horz" wrap="square" lIns="92903" tIns="46451" rIns="92903" bIns="46451" numCol="1" anchor="t" anchorCtr="0" compatLnSpc="1">
            <a:prstTxWarp prst="textNoShape">
              <a:avLst/>
            </a:prstTxWarp>
          </a:bodyPr>
          <a:lstStyle>
            <a:lvl1pPr defTabSz="930275" eaLnBrk="0" hangingPunct="0">
              <a:defRPr sz="1200" b="0">
                <a:solidFill>
                  <a:schemeClr val="tx1"/>
                </a:solidFill>
                <a:latin typeface="Times New Roman" pitchFamily="18" charset="0"/>
              </a:defRPr>
            </a:lvl1pPr>
          </a:lstStyle>
          <a:p>
            <a:pPr>
              <a:defRPr/>
            </a:pPr>
            <a:endParaRPr lang="en-US"/>
          </a:p>
        </p:txBody>
      </p:sp>
      <p:sp>
        <p:nvSpPr>
          <p:cNvPr id="26627" name="Rectangle 3"/>
          <p:cNvSpPr>
            <a:spLocks noGrp="1" noChangeArrowheads="1"/>
          </p:cNvSpPr>
          <p:nvPr>
            <p:ph type="dt" idx="1"/>
          </p:nvPr>
        </p:nvSpPr>
        <p:spPr bwMode="auto">
          <a:xfrm>
            <a:off x="3929063" y="0"/>
            <a:ext cx="3005137" cy="461963"/>
          </a:xfrm>
          <a:prstGeom prst="rect">
            <a:avLst/>
          </a:prstGeom>
          <a:noFill/>
          <a:ln w="9525">
            <a:noFill/>
            <a:miter lim="800000"/>
            <a:headEnd/>
            <a:tailEnd/>
          </a:ln>
          <a:effectLst/>
        </p:spPr>
        <p:txBody>
          <a:bodyPr vert="horz" wrap="square" lIns="92903" tIns="46451" rIns="92903" bIns="46451" numCol="1" anchor="t" anchorCtr="0" compatLnSpc="1">
            <a:prstTxWarp prst="textNoShape">
              <a:avLst/>
            </a:prstTxWarp>
          </a:bodyPr>
          <a:lstStyle>
            <a:lvl1pPr algn="r" defTabSz="930275" eaLnBrk="0" hangingPunct="0">
              <a:defRPr sz="1200" b="0">
                <a:solidFill>
                  <a:schemeClr val="tx1"/>
                </a:solidFill>
                <a:latin typeface="Times New Roman" pitchFamily="18" charset="0"/>
              </a:defRPr>
            </a:lvl1pPr>
          </a:lstStyle>
          <a:p>
            <a:pPr>
              <a:defRPr/>
            </a:pPr>
            <a:endParaRPr lang="en-US"/>
          </a:p>
        </p:txBody>
      </p:sp>
      <p:sp>
        <p:nvSpPr>
          <p:cNvPr id="32772" name="Rectangle 4"/>
          <p:cNvSpPr>
            <a:spLocks noGrp="1" noRot="1" noChangeAspect="1" noChangeArrowheads="1" noTextEdit="1"/>
          </p:cNvSpPr>
          <p:nvPr>
            <p:ph type="sldImg" idx="2"/>
          </p:nvPr>
        </p:nvSpPr>
        <p:spPr bwMode="auto">
          <a:xfrm>
            <a:off x="1163638" y="690563"/>
            <a:ext cx="4611687" cy="3457575"/>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693738" y="4379913"/>
            <a:ext cx="5548312" cy="4149725"/>
          </a:xfrm>
          <a:prstGeom prst="rect">
            <a:avLst/>
          </a:prstGeom>
          <a:noFill/>
          <a:ln w="9525">
            <a:noFill/>
            <a:miter lim="800000"/>
            <a:headEnd/>
            <a:tailEnd/>
          </a:ln>
          <a:effectLst/>
        </p:spPr>
        <p:txBody>
          <a:bodyPr vert="horz" wrap="square" lIns="92903" tIns="46451" rIns="92903" bIns="4645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756650"/>
            <a:ext cx="3005138" cy="461963"/>
          </a:xfrm>
          <a:prstGeom prst="rect">
            <a:avLst/>
          </a:prstGeom>
          <a:noFill/>
          <a:ln w="9525">
            <a:noFill/>
            <a:miter lim="800000"/>
            <a:headEnd/>
            <a:tailEnd/>
          </a:ln>
          <a:effectLst/>
        </p:spPr>
        <p:txBody>
          <a:bodyPr vert="horz" wrap="square" lIns="92903" tIns="46451" rIns="92903" bIns="46451" numCol="1" anchor="b" anchorCtr="0" compatLnSpc="1">
            <a:prstTxWarp prst="textNoShape">
              <a:avLst/>
            </a:prstTxWarp>
          </a:bodyPr>
          <a:lstStyle>
            <a:lvl1pPr defTabSz="930275" eaLnBrk="0" hangingPunct="0">
              <a:defRPr sz="1200" b="0">
                <a:solidFill>
                  <a:schemeClr val="tx1"/>
                </a:solidFill>
                <a:latin typeface="Times New Roman" pitchFamily="18" charset="0"/>
              </a:defRPr>
            </a:lvl1pPr>
          </a:lstStyle>
          <a:p>
            <a:pPr>
              <a:defRPr/>
            </a:pPr>
            <a:endParaRPr lang="en-US"/>
          </a:p>
        </p:txBody>
      </p:sp>
      <p:sp>
        <p:nvSpPr>
          <p:cNvPr id="26631" name="Rectangle 7"/>
          <p:cNvSpPr>
            <a:spLocks noGrp="1" noChangeArrowheads="1"/>
          </p:cNvSpPr>
          <p:nvPr>
            <p:ph type="sldNum" sz="quarter" idx="5"/>
          </p:nvPr>
        </p:nvSpPr>
        <p:spPr bwMode="auto">
          <a:xfrm>
            <a:off x="3929063" y="8756650"/>
            <a:ext cx="3005137" cy="461963"/>
          </a:xfrm>
          <a:prstGeom prst="rect">
            <a:avLst/>
          </a:prstGeom>
          <a:noFill/>
          <a:ln w="9525">
            <a:noFill/>
            <a:miter lim="800000"/>
            <a:headEnd/>
            <a:tailEnd/>
          </a:ln>
          <a:effectLst/>
        </p:spPr>
        <p:txBody>
          <a:bodyPr vert="horz" wrap="square" lIns="92903" tIns="46451" rIns="92903" bIns="46451" numCol="1" anchor="b" anchorCtr="0" compatLnSpc="1">
            <a:prstTxWarp prst="textNoShape">
              <a:avLst/>
            </a:prstTxWarp>
          </a:bodyPr>
          <a:lstStyle>
            <a:lvl1pPr algn="r" defTabSz="930275" eaLnBrk="0" hangingPunct="0">
              <a:defRPr sz="1200" b="0">
                <a:solidFill>
                  <a:schemeClr val="tx1"/>
                </a:solidFill>
                <a:latin typeface="Times New Roman" pitchFamily="18" charset="0"/>
              </a:defRPr>
            </a:lvl1pPr>
          </a:lstStyle>
          <a:p>
            <a:pPr>
              <a:defRPr/>
            </a:pPr>
            <a:fld id="{037A5C4C-74C0-4073-A258-491C12AD55D4}" type="slidenum">
              <a:rPr lang="en-US"/>
              <a:pPr>
                <a:defRPr/>
              </a:pPr>
              <a:t>‹#›</a:t>
            </a:fld>
            <a:endParaRPr lang="en-US"/>
          </a:p>
        </p:txBody>
      </p:sp>
    </p:spTree>
    <p:extLst>
      <p:ext uri="{BB962C8B-B14F-4D97-AF65-F5344CB8AC3E}">
        <p14:creationId xmlns:p14="http://schemas.microsoft.com/office/powerpoint/2010/main" val="15531729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F8AA0BBB-5531-4E3D-B28A-4CB14C4CF57C}" type="slidenum">
              <a:rPr lang="en-US" smtClean="0"/>
              <a:pPr/>
              <a:t>1</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3" name="Rectangle 3"/>
          <p:cNvSpPr>
            <a:spLocks noChangeArrowheads="1"/>
          </p:cNvSpPr>
          <p:nvPr/>
        </p:nvSpPr>
        <p:spPr bwMode="auto">
          <a:xfrm>
            <a:off x="0" y="0"/>
            <a:ext cx="685800" cy="5256213"/>
          </a:xfrm>
          <a:prstGeom prst="rect">
            <a:avLst/>
          </a:prstGeom>
          <a:gradFill rotWithShape="0">
            <a:gsLst>
              <a:gs pos="0">
                <a:srgbClr val="0033CC"/>
              </a:gs>
              <a:gs pos="100000">
                <a:schemeClr val="bg1"/>
              </a:gs>
            </a:gsLst>
            <a:lin ang="5400000" scaled="1"/>
          </a:gradFill>
          <a:ln w="25400">
            <a:noFill/>
            <a:miter lim="800000"/>
            <a:headEnd/>
            <a:tailEnd/>
          </a:ln>
          <a:effectLst/>
        </p:spPr>
        <p:txBody>
          <a:bodyPr wrap="none" anchor="ctr"/>
          <a:lstStyle/>
          <a:p>
            <a:pPr eaLnBrk="0" hangingPunct="0">
              <a:defRPr/>
            </a:pPr>
            <a:endParaRPr lang="en-US"/>
          </a:p>
        </p:txBody>
      </p:sp>
      <p:sp>
        <p:nvSpPr>
          <p:cNvPr id="4" name="Freeform 4"/>
          <p:cNvSpPr>
            <a:spLocks/>
          </p:cNvSpPr>
          <p:nvPr/>
        </p:nvSpPr>
        <p:spPr bwMode="auto">
          <a:xfrm flipH="1">
            <a:off x="1346200" y="1508125"/>
            <a:ext cx="7245350" cy="4572000"/>
          </a:xfrm>
          <a:custGeom>
            <a:avLst/>
            <a:gdLst/>
            <a:ahLst/>
            <a:cxnLst>
              <a:cxn ang="0">
                <a:pos x="4898" y="0"/>
              </a:cxn>
              <a:cxn ang="0">
                <a:pos x="0" y="0"/>
              </a:cxn>
              <a:cxn ang="0">
                <a:pos x="0" y="624"/>
              </a:cxn>
            </a:cxnLst>
            <a:rect l="0" t="0" r="r" b="b"/>
            <a:pathLst>
              <a:path w="4898" h="624">
                <a:moveTo>
                  <a:pt x="4898" y="0"/>
                </a:moveTo>
                <a:lnTo>
                  <a:pt x="0" y="0"/>
                </a:lnTo>
                <a:lnTo>
                  <a:pt x="0" y="624"/>
                </a:lnTo>
              </a:path>
            </a:pathLst>
          </a:custGeom>
          <a:noFill/>
          <a:ln w="12700" cmpd="sng">
            <a:solidFill>
              <a:srgbClr val="0033CC"/>
            </a:solidFill>
            <a:round/>
            <a:headEnd/>
            <a:tailEnd/>
          </a:ln>
          <a:effectLst/>
        </p:spPr>
        <p:txBody>
          <a:bodyPr wrap="none" anchor="ctr"/>
          <a:lstStyle/>
          <a:p>
            <a:pPr eaLnBrk="0" hangingPunct="0">
              <a:defRPr/>
            </a:pPr>
            <a:endParaRPr lang="en-US"/>
          </a:p>
        </p:txBody>
      </p:sp>
      <p:sp>
        <p:nvSpPr>
          <p:cNvPr id="863234" name="Rectangle 2"/>
          <p:cNvSpPr>
            <a:spLocks noGrp="1" noChangeArrowheads="1"/>
          </p:cNvSpPr>
          <p:nvPr>
            <p:ph type="ctrTitle"/>
          </p:nvPr>
        </p:nvSpPr>
        <p:spPr>
          <a:xfrm>
            <a:off x="1598613" y="2185988"/>
            <a:ext cx="6962775" cy="1143000"/>
          </a:xfrm>
        </p:spPr>
        <p:txBody>
          <a:bodyPr/>
          <a:lstStyle>
            <a:lvl1pPr>
              <a:defRPr/>
            </a:lvl1pPr>
          </a:lstStyle>
          <a:p>
            <a:r>
              <a:rPr lang="en-US"/>
              <a:t>Click to edit Master title style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28600"/>
            <a:ext cx="1905000" cy="5848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28600"/>
            <a:ext cx="5562600" cy="58483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54113" y="971550"/>
            <a:ext cx="3630612"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37125" y="971550"/>
            <a:ext cx="3630613"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862210" name="Rectangle 2"/>
          <p:cNvSpPr>
            <a:spLocks noGrp="1" noChangeArrowheads="1"/>
          </p:cNvSpPr>
          <p:nvPr>
            <p:ph type="body" idx="1"/>
          </p:nvPr>
        </p:nvSpPr>
        <p:spPr bwMode="auto">
          <a:xfrm>
            <a:off x="1154113" y="971550"/>
            <a:ext cx="7413625" cy="51054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62211" name="Rectangle 3"/>
          <p:cNvSpPr>
            <a:spLocks noChangeArrowheads="1"/>
          </p:cNvSpPr>
          <p:nvPr/>
        </p:nvSpPr>
        <p:spPr bwMode="auto">
          <a:xfrm>
            <a:off x="0" y="0"/>
            <a:ext cx="685800" cy="5256213"/>
          </a:xfrm>
          <a:prstGeom prst="rect">
            <a:avLst/>
          </a:prstGeom>
          <a:gradFill rotWithShape="0">
            <a:gsLst>
              <a:gs pos="0">
                <a:srgbClr val="0033CC"/>
              </a:gs>
              <a:gs pos="100000">
                <a:schemeClr val="bg1"/>
              </a:gs>
            </a:gsLst>
            <a:lin ang="5400000" scaled="1"/>
          </a:gradFill>
          <a:ln w="25400">
            <a:noFill/>
            <a:miter lim="800000"/>
            <a:headEnd/>
            <a:tailEnd/>
          </a:ln>
          <a:effectLst/>
        </p:spPr>
        <p:txBody>
          <a:bodyPr wrap="none" anchor="ctr"/>
          <a:lstStyle/>
          <a:p>
            <a:pPr eaLnBrk="0" hangingPunct="0">
              <a:defRPr/>
            </a:pPr>
            <a:endParaRPr lang="en-US"/>
          </a:p>
        </p:txBody>
      </p:sp>
      <p:sp>
        <p:nvSpPr>
          <p:cNvPr id="862212" name="Rectangle 4"/>
          <p:cNvSpPr>
            <a:spLocks noGrp="1" noChangeArrowheads="1"/>
          </p:cNvSpPr>
          <p:nvPr>
            <p:ph type="title"/>
          </p:nvPr>
        </p:nvSpPr>
        <p:spPr bwMode="auto">
          <a:xfrm>
            <a:off x="1143000" y="228600"/>
            <a:ext cx="7620000" cy="7556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862216" name="Line 8"/>
          <p:cNvSpPr>
            <a:spLocks noChangeShapeType="1"/>
          </p:cNvSpPr>
          <p:nvPr/>
        </p:nvSpPr>
        <p:spPr bwMode="auto">
          <a:xfrm>
            <a:off x="1066800" y="609600"/>
            <a:ext cx="7696200" cy="0"/>
          </a:xfrm>
          <a:prstGeom prst="line">
            <a:avLst/>
          </a:prstGeom>
          <a:noFill/>
          <a:ln w="12700">
            <a:solidFill>
              <a:srgbClr val="0033CC"/>
            </a:solidFill>
            <a:round/>
            <a:headEnd/>
            <a:tailEnd/>
          </a:ln>
          <a:effectLst/>
        </p:spPr>
        <p:txBody>
          <a:bodyPr/>
          <a:lstStyle/>
          <a:p>
            <a:pPr eaLnBrk="0" hangingPunct="0">
              <a:defRPr/>
            </a:pPr>
            <a:endParaRPr lang="en-US"/>
          </a:p>
        </p:txBody>
      </p:sp>
      <p:sp>
        <p:nvSpPr>
          <p:cNvPr id="862217" name="Line 9"/>
          <p:cNvSpPr>
            <a:spLocks noChangeShapeType="1"/>
          </p:cNvSpPr>
          <p:nvPr/>
        </p:nvSpPr>
        <p:spPr bwMode="auto">
          <a:xfrm>
            <a:off x="8763000" y="609600"/>
            <a:ext cx="0" cy="5562600"/>
          </a:xfrm>
          <a:prstGeom prst="line">
            <a:avLst/>
          </a:prstGeom>
          <a:noFill/>
          <a:ln w="12700">
            <a:solidFill>
              <a:srgbClr val="0033CC"/>
            </a:solidFill>
            <a:round/>
            <a:headEnd/>
            <a:tailEnd/>
          </a:ln>
          <a:effectLst/>
        </p:spPr>
        <p:txBody>
          <a:bodyPr/>
          <a:lstStyle/>
          <a:p>
            <a:pP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888"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2212"/>
                                        </p:tgtEl>
                                        <p:attrNameLst>
                                          <p:attrName>style.visibility</p:attrName>
                                        </p:attrNameLst>
                                      </p:cBhvr>
                                      <p:to>
                                        <p:strVal val="visible"/>
                                      </p:to>
                                    </p:set>
                                    <p:animEffect transition="in" filter="wipe(left)">
                                      <p:cBhvr>
                                        <p:cTn id="7" dur="500"/>
                                        <p:tgtEl>
                                          <p:spTgt spid="86221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62210"/>
                                        </p:tgtEl>
                                        <p:attrNameLst>
                                          <p:attrName>style.visibility</p:attrName>
                                        </p:attrNameLst>
                                      </p:cBhvr>
                                      <p:to>
                                        <p:strVal val="visible"/>
                                      </p:to>
                                    </p:set>
                                    <p:animEffect transition="in" filter="wipe(left)">
                                      <p:cBhvr>
                                        <p:cTn id="11" dur="500"/>
                                        <p:tgtEl>
                                          <p:spTgt spid="8622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0" grpId="0" autoUpdateAnimBg="0">
        <p:tmplLst>
          <p:tmpl>
            <p:tnLst>
              <p:par>
                <p:cTn presetID="22" presetClass="entr" presetSubtype="8" fill="hold" nodeType="afterEffect">
                  <p:stCondLst>
                    <p:cond delay="0"/>
                  </p:stCondLst>
                  <p:childTnLst>
                    <p:set>
                      <p:cBhvr>
                        <p:cTn dur="1" fill="hold">
                          <p:stCondLst>
                            <p:cond delay="0"/>
                          </p:stCondLst>
                        </p:cTn>
                        <p:tgtEl>
                          <p:spTgt spid="862210"/>
                        </p:tgtEl>
                        <p:attrNameLst>
                          <p:attrName>style.visibility</p:attrName>
                        </p:attrNameLst>
                      </p:cBhvr>
                      <p:to>
                        <p:strVal val="visible"/>
                      </p:to>
                    </p:set>
                    <p:animEffect transition="in" filter="wipe(left)">
                      <p:cBhvr>
                        <p:cTn dur="500"/>
                        <p:tgtEl>
                          <p:spTgt spid="862210"/>
                        </p:tgtEl>
                      </p:cBhvr>
                    </p:animEffect>
                  </p:childTnLst>
                </p:cTn>
              </p:par>
            </p:tnLst>
          </p:tmpl>
        </p:tmplLst>
      </p:bldP>
      <p:bldP spid="862212" grpId="0" autoUpdateAnimBg="0"/>
    </p:bldLst>
  </p:timing>
  <p:txStyles>
    <p:titleStyle>
      <a:lvl1pPr algn="l" rtl="0" eaLnBrk="0" fontAlgn="base" hangingPunct="0">
        <a:lnSpc>
          <a:spcPct val="90000"/>
        </a:lnSpc>
        <a:spcBef>
          <a:spcPct val="0"/>
        </a:spcBef>
        <a:spcAft>
          <a:spcPct val="0"/>
        </a:spcAft>
        <a:defRPr kumimoji="1" sz="2800" b="1">
          <a:solidFill>
            <a:schemeClr val="tx2"/>
          </a:solidFill>
          <a:latin typeface="+mj-lt"/>
          <a:ea typeface="+mj-ea"/>
          <a:cs typeface="+mj-cs"/>
        </a:defRPr>
      </a:lvl1pPr>
      <a:lvl2pPr algn="l" rtl="0" eaLnBrk="0" fontAlgn="base" hangingPunct="0">
        <a:lnSpc>
          <a:spcPct val="90000"/>
        </a:lnSpc>
        <a:spcBef>
          <a:spcPct val="0"/>
        </a:spcBef>
        <a:spcAft>
          <a:spcPct val="0"/>
        </a:spcAft>
        <a:defRPr kumimoji="1" sz="2800" b="1">
          <a:solidFill>
            <a:schemeClr val="tx2"/>
          </a:solidFill>
          <a:latin typeface="Arial" charset="0"/>
        </a:defRPr>
      </a:lvl2pPr>
      <a:lvl3pPr algn="l" rtl="0" eaLnBrk="0" fontAlgn="base" hangingPunct="0">
        <a:lnSpc>
          <a:spcPct val="90000"/>
        </a:lnSpc>
        <a:spcBef>
          <a:spcPct val="0"/>
        </a:spcBef>
        <a:spcAft>
          <a:spcPct val="0"/>
        </a:spcAft>
        <a:defRPr kumimoji="1" sz="2800" b="1">
          <a:solidFill>
            <a:schemeClr val="tx2"/>
          </a:solidFill>
          <a:latin typeface="Arial" charset="0"/>
        </a:defRPr>
      </a:lvl3pPr>
      <a:lvl4pPr algn="l" rtl="0" eaLnBrk="0" fontAlgn="base" hangingPunct="0">
        <a:lnSpc>
          <a:spcPct val="90000"/>
        </a:lnSpc>
        <a:spcBef>
          <a:spcPct val="0"/>
        </a:spcBef>
        <a:spcAft>
          <a:spcPct val="0"/>
        </a:spcAft>
        <a:defRPr kumimoji="1" sz="2800" b="1">
          <a:solidFill>
            <a:schemeClr val="tx2"/>
          </a:solidFill>
          <a:latin typeface="Arial" charset="0"/>
        </a:defRPr>
      </a:lvl4pPr>
      <a:lvl5pPr algn="l" rtl="0" eaLnBrk="0" fontAlgn="base" hangingPunct="0">
        <a:lnSpc>
          <a:spcPct val="90000"/>
        </a:lnSpc>
        <a:spcBef>
          <a:spcPct val="0"/>
        </a:spcBef>
        <a:spcAft>
          <a:spcPct val="0"/>
        </a:spcAft>
        <a:defRPr kumimoji="1" sz="2800" b="1">
          <a:solidFill>
            <a:schemeClr val="tx2"/>
          </a:solidFill>
          <a:latin typeface="Arial" charset="0"/>
        </a:defRPr>
      </a:lvl5pPr>
      <a:lvl6pPr marL="457200" algn="l" rtl="0" eaLnBrk="0" fontAlgn="base" hangingPunct="0">
        <a:lnSpc>
          <a:spcPct val="90000"/>
        </a:lnSpc>
        <a:spcBef>
          <a:spcPct val="0"/>
        </a:spcBef>
        <a:spcAft>
          <a:spcPct val="0"/>
        </a:spcAft>
        <a:defRPr kumimoji="1" sz="2800" b="1">
          <a:solidFill>
            <a:schemeClr val="tx2"/>
          </a:solidFill>
          <a:latin typeface="Arial" charset="0"/>
        </a:defRPr>
      </a:lvl6pPr>
      <a:lvl7pPr marL="914400" algn="l" rtl="0" eaLnBrk="0" fontAlgn="base" hangingPunct="0">
        <a:lnSpc>
          <a:spcPct val="90000"/>
        </a:lnSpc>
        <a:spcBef>
          <a:spcPct val="0"/>
        </a:spcBef>
        <a:spcAft>
          <a:spcPct val="0"/>
        </a:spcAft>
        <a:defRPr kumimoji="1" sz="2800" b="1">
          <a:solidFill>
            <a:schemeClr val="tx2"/>
          </a:solidFill>
          <a:latin typeface="Arial" charset="0"/>
        </a:defRPr>
      </a:lvl7pPr>
      <a:lvl8pPr marL="1371600" algn="l" rtl="0" eaLnBrk="0" fontAlgn="base" hangingPunct="0">
        <a:lnSpc>
          <a:spcPct val="90000"/>
        </a:lnSpc>
        <a:spcBef>
          <a:spcPct val="0"/>
        </a:spcBef>
        <a:spcAft>
          <a:spcPct val="0"/>
        </a:spcAft>
        <a:defRPr kumimoji="1" sz="2800" b="1">
          <a:solidFill>
            <a:schemeClr val="tx2"/>
          </a:solidFill>
          <a:latin typeface="Arial" charset="0"/>
        </a:defRPr>
      </a:lvl8pPr>
      <a:lvl9pPr marL="1828800" algn="l" rtl="0" eaLnBrk="0" fontAlgn="base" hangingPunct="0">
        <a:lnSpc>
          <a:spcPct val="90000"/>
        </a:lnSpc>
        <a:spcBef>
          <a:spcPct val="0"/>
        </a:spcBef>
        <a:spcAft>
          <a:spcPct val="0"/>
        </a:spcAft>
        <a:defRPr kumimoji="1" sz="2800" b="1">
          <a:solidFill>
            <a:schemeClr val="tx2"/>
          </a:solidFill>
          <a:latin typeface="Arial" charset="0"/>
        </a:defRPr>
      </a:lvl9pPr>
    </p:titleStyle>
    <p:bodyStyle>
      <a:lvl1pPr marL="182563" indent="-182563" algn="l" rtl="0" eaLnBrk="0" fontAlgn="base" hangingPunct="0">
        <a:spcBef>
          <a:spcPct val="20000"/>
        </a:spcBef>
        <a:spcAft>
          <a:spcPct val="0"/>
        </a:spcAft>
        <a:buClr>
          <a:srgbClr val="0033CC"/>
        </a:buClr>
        <a:buFont typeface="Wingdings" pitchFamily="2" charset="2"/>
        <a:buChar char=""/>
        <a:defRPr kumimoji="1" sz="2400" b="1">
          <a:solidFill>
            <a:schemeClr val="accent1"/>
          </a:solidFill>
          <a:latin typeface="+mn-lt"/>
          <a:ea typeface="+mn-ea"/>
          <a:cs typeface="+mn-cs"/>
        </a:defRPr>
      </a:lvl1pPr>
      <a:lvl2pPr marL="476250" indent="-179388" algn="l" rtl="0" eaLnBrk="0" fontAlgn="base" hangingPunct="0">
        <a:spcBef>
          <a:spcPct val="20000"/>
        </a:spcBef>
        <a:spcAft>
          <a:spcPct val="0"/>
        </a:spcAft>
        <a:buClr>
          <a:srgbClr val="0033CC"/>
        </a:buClr>
        <a:buChar char="–"/>
        <a:defRPr kumimoji="1">
          <a:solidFill>
            <a:schemeClr val="tx1"/>
          </a:solidFill>
          <a:latin typeface="+mn-lt"/>
        </a:defRPr>
      </a:lvl2pPr>
      <a:lvl3pPr marL="750888" indent="-160338" algn="l" rtl="0" eaLnBrk="0" fontAlgn="base" hangingPunct="0">
        <a:spcBef>
          <a:spcPct val="20000"/>
        </a:spcBef>
        <a:spcAft>
          <a:spcPct val="0"/>
        </a:spcAft>
        <a:buClr>
          <a:srgbClr val="0033CC"/>
        </a:buClr>
        <a:buFont typeface="Wingdings" pitchFamily="2" charset="2"/>
        <a:buChar char=""/>
        <a:defRPr kumimoji="1" sz="1600">
          <a:solidFill>
            <a:schemeClr val="tx1"/>
          </a:solidFill>
          <a:latin typeface="+mn-lt"/>
        </a:defRPr>
      </a:lvl3pPr>
      <a:lvl4pPr marL="1035050" indent="-169863" algn="l" rtl="0" eaLnBrk="0" fontAlgn="base" hangingPunct="0">
        <a:spcBef>
          <a:spcPct val="20000"/>
        </a:spcBef>
        <a:spcAft>
          <a:spcPct val="0"/>
        </a:spcAft>
        <a:buClr>
          <a:srgbClr val="0033CC"/>
        </a:buClr>
        <a:buChar char="–"/>
        <a:defRPr kumimoji="1" sz="1600">
          <a:solidFill>
            <a:schemeClr val="tx1"/>
          </a:solidFill>
          <a:latin typeface="+mn-lt"/>
        </a:defRPr>
      </a:lvl4pPr>
      <a:lvl5pPr marL="1319213" indent="-109538" algn="l" rtl="0" eaLnBrk="0" fontAlgn="base" hangingPunct="0">
        <a:spcBef>
          <a:spcPct val="20000"/>
        </a:spcBef>
        <a:spcAft>
          <a:spcPct val="0"/>
        </a:spcAft>
        <a:buClr>
          <a:srgbClr val="0033CC"/>
        </a:buClr>
        <a:buFont typeface="Wingdings" pitchFamily="2" charset="2"/>
        <a:buChar char=""/>
        <a:defRPr kumimoji="1" sz="1600">
          <a:solidFill>
            <a:schemeClr val="tx1"/>
          </a:solidFill>
          <a:latin typeface="+mn-lt"/>
        </a:defRPr>
      </a:lvl5pPr>
      <a:lvl6pPr marL="1776413" indent="-109538" algn="l" rtl="0" eaLnBrk="0" fontAlgn="base" hangingPunct="0">
        <a:spcBef>
          <a:spcPct val="20000"/>
        </a:spcBef>
        <a:spcAft>
          <a:spcPct val="0"/>
        </a:spcAft>
        <a:buClr>
          <a:srgbClr val="0033CC"/>
        </a:buClr>
        <a:buFont typeface="Wingdings" pitchFamily="2" charset="2"/>
        <a:buChar char=""/>
        <a:defRPr kumimoji="1" sz="1600">
          <a:solidFill>
            <a:schemeClr val="tx1"/>
          </a:solidFill>
          <a:latin typeface="+mn-lt"/>
        </a:defRPr>
      </a:lvl6pPr>
      <a:lvl7pPr marL="2233613" indent="-109538" algn="l" rtl="0" eaLnBrk="0" fontAlgn="base" hangingPunct="0">
        <a:spcBef>
          <a:spcPct val="20000"/>
        </a:spcBef>
        <a:spcAft>
          <a:spcPct val="0"/>
        </a:spcAft>
        <a:buClr>
          <a:srgbClr val="0033CC"/>
        </a:buClr>
        <a:buFont typeface="Wingdings" pitchFamily="2" charset="2"/>
        <a:buChar char=""/>
        <a:defRPr kumimoji="1" sz="1600">
          <a:solidFill>
            <a:schemeClr val="tx1"/>
          </a:solidFill>
          <a:latin typeface="+mn-lt"/>
        </a:defRPr>
      </a:lvl7pPr>
      <a:lvl8pPr marL="2690813" indent="-109538" algn="l" rtl="0" eaLnBrk="0" fontAlgn="base" hangingPunct="0">
        <a:spcBef>
          <a:spcPct val="20000"/>
        </a:spcBef>
        <a:spcAft>
          <a:spcPct val="0"/>
        </a:spcAft>
        <a:buClr>
          <a:srgbClr val="0033CC"/>
        </a:buClr>
        <a:buFont typeface="Wingdings" pitchFamily="2" charset="2"/>
        <a:buChar char=""/>
        <a:defRPr kumimoji="1" sz="1600">
          <a:solidFill>
            <a:schemeClr val="tx1"/>
          </a:solidFill>
          <a:latin typeface="+mn-lt"/>
        </a:defRPr>
      </a:lvl8pPr>
      <a:lvl9pPr marL="3148013" indent="-109538" algn="l" rtl="0" eaLnBrk="0" fontAlgn="base" hangingPunct="0">
        <a:spcBef>
          <a:spcPct val="20000"/>
        </a:spcBef>
        <a:spcAft>
          <a:spcPct val="0"/>
        </a:spcAft>
        <a:buClr>
          <a:srgbClr val="0033CC"/>
        </a:buClr>
        <a:buFont typeface="Wingdings" pitchFamily="2" charset="2"/>
        <a:buChar char=""/>
        <a:defRPr kumimoji="1"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thsing@ieee.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192213" y="1700213"/>
            <a:ext cx="7373937" cy="1997075"/>
          </a:xfrm>
        </p:spPr>
        <p:txBody>
          <a:bodyPr/>
          <a:lstStyle/>
          <a:p>
            <a:pPr algn="ctr">
              <a:spcAft>
                <a:spcPct val="50000"/>
              </a:spcAft>
            </a:pPr>
            <a:r>
              <a:rPr lang="en-US" dirty="0" smtClean="0">
                <a:solidFill>
                  <a:schemeClr val="bg2"/>
                </a:solidFill>
              </a:rPr>
              <a:t>Technology Entrepreneurship:</a:t>
            </a:r>
            <a:br>
              <a:rPr lang="en-US" dirty="0" smtClean="0">
                <a:solidFill>
                  <a:schemeClr val="bg2"/>
                </a:solidFill>
              </a:rPr>
            </a:br>
            <a:r>
              <a:rPr lang="en-US" dirty="0" smtClean="0">
                <a:solidFill>
                  <a:schemeClr val="bg2"/>
                </a:solidFill>
              </a:rPr>
              <a:t>Curiosity, Opportunity, Risk, and Money</a:t>
            </a:r>
            <a:r>
              <a:rPr lang="en-US" dirty="0">
                <a:solidFill>
                  <a:schemeClr val="bg2"/>
                </a:solidFill>
              </a:rPr>
              <a:t/>
            </a:r>
            <a:br>
              <a:rPr lang="en-US" dirty="0">
                <a:solidFill>
                  <a:schemeClr val="bg2"/>
                </a:solidFill>
              </a:rPr>
            </a:br>
            <a:r>
              <a:rPr lang="en-US" dirty="0">
                <a:solidFill>
                  <a:schemeClr val="bg2"/>
                </a:solidFill>
              </a:rPr>
              <a:t/>
            </a:r>
            <a:br>
              <a:rPr lang="en-US" dirty="0">
                <a:solidFill>
                  <a:schemeClr val="bg2"/>
                </a:solidFill>
              </a:rPr>
            </a:br>
            <a:r>
              <a:rPr lang="en-US" dirty="0" smtClean="0">
                <a:solidFill>
                  <a:schemeClr val="bg2"/>
                </a:solidFill>
              </a:rPr>
              <a:t>L06. </a:t>
            </a:r>
            <a:r>
              <a:rPr lang="en-US" sz="2400" dirty="0" smtClean="0">
                <a:solidFill>
                  <a:schemeClr val="bg2"/>
                </a:solidFill>
              </a:rPr>
              <a:t>Valuation &amp; Pricing of Technology- Based Intellectual Property </a:t>
            </a:r>
            <a:endParaRPr lang="en-US" sz="2400" dirty="0" smtClean="0"/>
          </a:p>
        </p:txBody>
      </p:sp>
      <p:sp>
        <p:nvSpPr>
          <p:cNvPr id="4099" name="Text Box 4"/>
          <p:cNvSpPr txBox="1">
            <a:spLocks noChangeArrowheads="1"/>
          </p:cNvSpPr>
          <p:nvPr/>
        </p:nvSpPr>
        <p:spPr bwMode="auto">
          <a:xfrm>
            <a:off x="1384300" y="4312314"/>
            <a:ext cx="7027863" cy="2215991"/>
          </a:xfrm>
          <a:prstGeom prst="rect">
            <a:avLst/>
          </a:prstGeom>
          <a:noFill/>
          <a:ln w="9525">
            <a:noFill/>
            <a:miter lim="800000"/>
            <a:headEnd/>
            <a:tailEnd/>
          </a:ln>
        </p:spPr>
        <p:txBody>
          <a:bodyPr wrap="square">
            <a:spAutoFit/>
          </a:bodyPr>
          <a:lstStyle/>
          <a:p>
            <a:pPr algn="ctr" eaLnBrk="0" hangingPunct="0"/>
            <a:r>
              <a:rPr lang="en-US" sz="2400" dirty="0" smtClean="0"/>
              <a:t>August &amp; September, 2013</a:t>
            </a:r>
            <a:r>
              <a:rPr lang="en-US" sz="2400" dirty="0"/>
              <a:t/>
            </a:r>
            <a:br>
              <a:rPr lang="en-US" sz="2400" dirty="0"/>
            </a:br>
            <a:r>
              <a:rPr lang="en-US" sz="2400" dirty="0">
                <a:solidFill>
                  <a:schemeClr val="tx1"/>
                </a:solidFill>
              </a:rPr>
              <a:t/>
            </a:r>
            <a:br>
              <a:rPr lang="en-US" sz="2400" dirty="0">
                <a:solidFill>
                  <a:schemeClr val="tx1"/>
                </a:solidFill>
              </a:rPr>
            </a:br>
            <a:r>
              <a:rPr lang="en-US" sz="2400" dirty="0">
                <a:solidFill>
                  <a:schemeClr val="tx1"/>
                </a:solidFill>
              </a:rPr>
              <a:t>T. Russell </a:t>
            </a:r>
            <a:r>
              <a:rPr lang="en-US" sz="2400" dirty="0" smtClean="0">
                <a:solidFill>
                  <a:schemeClr val="tx1"/>
                </a:solidFill>
              </a:rPr>
              <a:t>Hsing</a:t>
            </a:r>
          </a:p>
          <a:p>
            <a:pPr algn="ctr" eaLnBrk="0" hangingPunct="0"/>
            <a:r>
              <a:rPr lang="en-US" sz="2400" dirty="0" smtClean="0">
                <a:solidFill>
                  <a:schemeClr val="tx1"/>
                </a:solidFill>
              </a:rPr>
              <a:t>National </a:t>
            </a:r>
            <a:r>
              <a:rPr lang="en-US" sz="2400" dirty="0" err="1" smtClean="0">
                <a:solidFill>
                  <a:schemeClr val="tx1"/>
                </a:solidFill>
              </a:rPr>
              <a:t>Chiao</a:t>
            </a:r>
            <a:r>
              <a:rPr lang="en-US" sz="2400" dirty="0" smtClean="0">
                <a:solidFill>
                  <a:schemeClr val="tx1"/>
                </a:solidFill>
              </a:rPr>
              <a:t> Tung University</a:t>
            </a:r>
            <a:r>
              <a:rPr lang="en-US" sz="2400" smtClean="0">
                <a:solidFill>
                  <a:schemeClr val="tx1"/>
                </a:solidFill>
              </a:rPr>
              <a:t>, Taiwan</a:t>
            </a:r>
            <a:r>
              <a:rPr lang="en-US" sz="2400" dirty="0">
                <a:solidFill>
                  <a:schemeClr val="tx1"/>
                </a:solidFill>
              </a:rPr>
              <a:t/>
            </a:r>
            <a:br>
              <a:rPr lang="en-US" sz="2400" dirty="0">
                <a:solidFill>
                  <a:schemeClr val="tx1"/>
                </a:solidFill>
              </a:rPr>
            </a:br>
            <a:r>
              <a:rPr lang="en-US" sz="2400" dirty="0">
                <a:solidFill>
                  <a:schemeClr val="tx1"/>
                </a:solidFill>
              </a:rPr>
              <a:t>Email: </a:t>
            </a:r>
            <a:r>
              <a:rPr lang="en-US" sz="2400" dirty="0">
                <a:solidFill>
                  <a:schemeClr val="tx1"/>
                </a:solidFill>
                <a:hlinkClick r:id="rId3"/>
              </a:rPr>
              <a:t>thsing@ieee.org</a:t>
            </a:r>
            <a:r>
              <a:rPr lang="en-US" sz="1800" dirty="0">
                <a:solidFill>
                  <a:schemeClr val="tx1"/>
                </a:solidFill>
              </a:rPr>
              <a:t/>
            </a:r>
            <a:br>
              <a:rPr lang="en-US" sz="1800" dirty="0">
                <a:solidFill>
                  <a:schemeClr val="tx1"/>
                </a:solidFill>
              </a:rPr>
            </a:br>
            <a:endParaRPr lang="en-US" sz="1800" b="0" dirty="0">
              <a:solidFill>
                <a:schemeClr val="tx1"/>
              </a:solidFill>
              <a:latin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731500" y="228600"/>
            <a:ext cx="8295480" cy="755650"/>
          </a:xfrm>
        </p:spPr>
        <p:txBody>
          <a:bodyPr/>
          <a:lstStyle/>
          <a:p>
            <a:r>
              <a:rPr lang="en-US" sz="2400" b="0" dirty="0" smtClean="0">
                <a:latin typeface="Arial" pitchFamily="34" charset="0"/>
                <a:cs typeface="Arial" pitchFamily="34" charset="0"/>
              </a:rPr>
              <a:t>The TR R A DE Substance, and Its Risks and Psychology (1)  </a:t>
            </a:r>
          </a:p>
        </p:txBody>
      </p:sp>
      <p:sp>
        <p:nvSpPr>
          <p:cNvPr id="8195" name="Content Placeholder 2"/>
          <p:cNvSpPr>
            <a:spLocks noGrp="1"/>
          </p:cNvSpPr>
          <p:nvPr>
            <p:ph idx="1"/>
          </p:nvPr>
        </p:nvSpPr>
        <p:spPr>
          <a:xfrm>
            <a:off x="1115550" y="932675"/>
            <a:ext cx="7527222" cy="5798380"/>
          </a:xfrm>
        </p:spPr>
        <p:txBody>
          <a:bodyPr/>
          <a:lstStyle/>
          <a:p>
            <a:r>
              <a:rPr lang="en-US" b="0" dirty="0">
                <a:solidFill>
                  <a:schemeClr val="tx1"/>
                </a:solidFill>
              </a:rPr>
              <a:t> </a:t>
            </a:r>
            <a:r>
              <a:rPr lang="en-US" b="0" dirty="0" smtClean="0">
                <a:solidFill>
                  <a:schemeClr val="tx1"/>
                </a:solidFill>
              </a:rPr>
              <a:t>Determination and specification of the transaction exchange itself</a:t>
            </a:r>
          </a:p>
          <a:p>
            <a:endParaRPr lang="en-US" b="0" dirty="0">
              <a:solidFill>
                <a:schemeClr val="tx1"/>
              </a:solidFill>
            </a:endParaRPr>
          </a:p>
          <a:p>
            <a:endParaRPr lang="en-US" b="0" dirty="0" smtClean="0">
              <a:solidFill>
                <a:schemeClr val="tx1"/>
              </a:solidFill>
            </a:endParaRPr>
          </a:p>
          <a:p>
            <a:r>
              <a:rPr lang="en-US" b="0" dirty="0" smtClean="0">
                <a:solidFill>
                  <a:schemeClr val="tx1"/>
                </a:solidFill>
              </a:rPr>
              <a:t> Perceptions and characterization of commercial risks</a:t>
            </a:r>
          </a:p>
          <a:p>
            <a:endParaRPr lang="en-US" b="0" dirty="0">
              <a:solidFill>
                <a:schemeClr val="tx1"/>
              </a:solidFill>
            </a:endParaRPr>
          </a:p>
          <a:p>
            <a:endParaRPr lang="en-US" b="0" dirty="0" smtClean="0">
              <a:solidFill>
                <a:schemeClr val="tx1"/>
              </a:solidFill>
            </a:endParaRPr>
          </a:p>
          <a:p>
            <a:r>
              <a:rPr lang="en-US" b="0" dirty="0" smtClean="0">
                <a:solidFill>
                  <a:schemeClr val="tx1"/>
                </a:solidFill>
              </a:rPr>
              <a:t>Psychology of valuation (and pricing) in the context of making projections with a high degree of uncertainty</a:t>
            </a:r>
          </a:p>
          <a:p>
            <a:endParaRPr lang="en-US" b="0" dirty="0">
              <a:solidFill>
                <a:schemeClr val="tx1"/>
              </a:solidFill>
            </a:endParaRPr>
          </a:p>
          <a:p>
            <a:r>
              <a:rPr lang="en-US" b="0" dirty="0" smtClean="0">
                <a:solidFill>
                  <a:schemeClr val="tx1"/>
                </a:solidFill>
              </a:rPr>
              <a:t>Licensing is really about trade, and trade is a value-creating event for both parties </a:t>
            </a:r>
          </a:p>
          <a:p>
            <a:endParaRPr lang="en-US" b="0" dirty="0">
              <a:solidFill>
                <a:schemeClr val="tx1"/>
              </a:solidFill>
            </a:endParaRPr>
          </a:p>
          <a:p>
            <a:endParaRPr lang="en-US" b="0" dirty="0">
              <a:solidFill>
                <a:schemeClr val="tx1"/>
              </a:solidFill>
            </a:endParaRPr>
          </a:p>
          <a:p>
            <a:pPr lvl="1"/>
            <a:endParaRPr lang="en-US" sz="1400" b="0" dirty="0" smtClean="0">
              <a:solidFill>
                <a:schemeClr val="tx1"/>
              </a:solidFill>
            </a:endParaRPr>
          </a:p>
          <a:p>
            <a:pPr marL="296862" lvl="1" indent="0">
              <a:buNone/>
            </a:pPr>
            <a:r>
              <a:rPr lang="en-US" sz="2000" dirty="0" smtClean="0"/>
              <a:t> </a:t>
            </a:r>
            <a:endParaRPr lang="en-US" sz="2000" b="0" dirty="0" smtClean="0">
              <a:solidFill>
                <a:schemeClr val="tx1"/>
              </a:solidFill>
            </a:endParaRPr>
          </a:p>
        </p:txBody>
      </p:sp>
    </p:spTree>
    <p:extLst>
      <p:ext uri="{BB962C8B-B14F-4D97-AF65-F5344CB8AC3E}">
        <p14:creationId xmlns:p14="http://schemas.microsoft.com/office/powerpoint/2010/main" val="1414047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731500" y="228600"/>
            <a:ext cx="8295480" cy="755650"/>
          </a:xfrm>
        </p:spPr>
        <p:txBody>
          <a:bodyPr/>
          <a:lstStyle/>
          <a:p>
            <a:r>
              <a:rPr lang="en-US" sz="2400" b="0" dirty="0" smtClean="0">
                <a:latin typeface="Arial" pitchFamily="34" charset="0"/>
                <a:cs typeface="Arial" pitchFamily="34" charset="0"/>
              </a:rPr>
              <a:t>The TR R A DE Substance, and Its Risks and Psychology (2)  </a:t>
            </a:r>
          </a:p>
        </p:txBody>
      </p:sp>
      <p:sp>
        <p:nvSpPr>
          <p:cNvPr id="8195" name="Content Placeholder 2"/>
          <p:cNvSpPr>
            <a:spLocks noGrp="1"/>
          </p:cNvSpPr>
          <p:nvPr>
            <p:ph idx="1"/>
          </p:nvPr>
        </p:nvSpPr>
        <p:spPr>
          <a:xfrm>
            <a:off x="1115550" y="702245"/>
            <a:ext cx="7527222" cy="6028810"/>
          </a:xfrm>
        </p:spPr>
        <p:txBody>
          <a:bodyPr/>
          <a:lstStyle/>
          <a:p>
            <a:r>
              <a:rPr lang="en-US" b="0" dirty="0" smtClean="0">
                <a:solidFill>
                  <a:schemeClr val="tx1"/>
                </a:solidFill>
              </a:rPr>
              <a:t>Three kinds of licenses:</a:t>
            </a:r>
            <a:endParaRPr lang="en-US" b="0" dirty="0">
              <a:solidFill>
                <a:schemeClr val="tx1"/>
              </a:solidFill>
            </a:endParaRPr>
          </a:p>
          <a:p>
            <a:r>
              <a:rPr lang="en-US" b="0" dirty="0" smtClean="0">
                <a:solidFill>
                  <a:schemeClr val="tx1"/>
                </a:solidFill>
              </a:rPr>
              <a:t>Outright sale Agreements</a:t>
            </a:r>
          </a:p>
          <a:p>
            <a:pPr lvl="1"/>
            <a:r>
              <a:rPr lang="en-US" sz="2000" b="0" dirty="0" smtClean="0">
                <a:solidFill>
                  <a:schemeClr val="tx1"/>
                </a:solidFill>
              </a:rPr>
              <a:t>What is been offered is the ownership of the patents and related IP rights, such as trade secrets (know How). “Here it is, you buy it. However the buyer and seller could have different opinions.</a:t>
            </a:r>
          </a:p>
          <a:p>
            <a:r>
              <a:rPr lang="en-US" b="0" dirty="0" smtClean="0">
                <a:solidFill>
                  <a:schemeClr val="tx1"/>
                </a:solidFill>
              </a:rPr>
              <a:t>Non-assert Agreements</a:t>
            </a:r>
          </a:p>
          <a:p>
            <a:pPr lvl="1"/>
            <a:r>
              <a:rPr lang="en-US" sz="2000" dirty="0" smtClean="0"/>
              <a:t>The buyer is essentially acquiring freedom from a future lawsuit by the seller. Basically the buyer is paying for something </a:t>
            </a:r>
            <a:r>
              <a:rPr lang="en-US" sz="2000" i="1" dirty="0" smtClean="0"/>
              <a:t>not</a:t>
            </a:r>
            <a:r>
              <a:rPr lang="en-US" sz="2000" dirty="0" smtClean="0"/>
              <a:t> to happen (</a:t>
            </a:r>
            <a:r>
              <a:rPr lang="en-US" sz="2000" dirty="0" err="1" smtClean="0"/>
              <a:t>eg</a:t>
            </a:r>
            <a:r>
              <a:rPr lang="en-US" sz="2000" dirty="0" smtClean="0"/>
              <a:t>. Google &amp; Motorola, Microsoft &amp; Nokia)</a:t>
            </a:r>
            <a:endParaRPr lang="en-US" sz="2000" dirty="0"/>
          </a:p>
          <a:p>
            <a:pPr lvl="1"/>
            <a:r>
              <a:rPr lang="en-US" sz="2000" b="0" dirty="0" smtClean="0">
                <a:solidFill>
                  <a:schemeClr val="tx1"/>
                </a:solidFill>
              </a:rPr>
              <a:t>The buyer does have the freedom to practice within the scope of the seller’s patents included in the agreement</a:t>
            </a:r>
            <a:endParaRPr lang="en-US" b="0" dirty="0">
              <a:solidFill>
                <a:schemeClr val="tx1"/>
              </a:solidFill>
            </a:endParaRPr>
          </a:p>
          <a:p>
            <a:r>
              <a:rPr lang="en-US" b="0" dirty="0" smtClean="0">
                <a:solidFill>
                  <a:schemeClr val="tx1"/>
                </a:solidFill>
              </a:rPr>
              <a:t>License Agreements</a:t>
            </a:r>
          </a:p>
          <a:p>
            <a:pPr lvl="1"/>
            <a:r>
              <a:rPr lang="en-US" sz="2000" b="0" dirty="0" smtClean="0">
                <a:solidFill>
                  <a:schemeClr val="tx1"/>
                </a:solidFill>
              </a:rPr>
              <a:t>The grant to the buyer is more expensive than the non-assert but less than an outright sale and considers many dimensions of business practice.</a:t>
            </a:r>
            <a:endParaRPr lang="en-US" sz="2000" b="0" dirty="0">
              <a:solidFill>
                <a:schemeClr val="tx1"/>
              </a:solidFill>
            </a:endParaRPr>
          </a:p>
          <a:p>
            <a:pPr lvl="1"/>
            <a:endParaRPr lang="en-US" sz="1400" b="0" dirty="0" smtClean="0">
              <a:solidFill>
                <a:schemeClr val="tx1"/>
              </a:solidFill>
            </a:endParaRPr>
          </a:p>
          <a:p>
            <a:pPr marL="296862" lvl="1" indent="0">
              <a:buNone/>
            </a:pPr>
            <a:r>
              <a:rPr lang="en-US" sz="2000" dirty="0" smtClean="0"/>
              <a:t> </a:t>
            </a:r>
            <a:endParaRPr lang="en-US" sz="2000" b="0" dirty="0" smtClean="0">
              <a:solidFill>
                <a:schemeClr val="tx1"/>
              </a:solidFill>
            </a:endParaRPr>
          </a:p>
        </p:txBody>
      </p:sp>
    </p:spTree>
    <p:extLst>
      <p:ext uri="{BB962C8B-B14F-4D97-AF65-F5344CB8AC3E}">
        <p14:creationId xmlns:p14="http://schemas.microsoft.com/office/powerpoint/2010/main" val="3210245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731500" y="228600"/>
            <a:ext cx="8295480" cy="755650"/>
          </a:xfrm>
        </p:spPr>
        <p:txBody>
          <a:bodyPr/>
          <a:lstStyle/>
          <a:p>
            <a:r>
              <a:rPr lang="en-US" sz="2400" b="0" dirty="0" smtClean="0">
                <a:latin typeface="Arial" pitchFamily="34" charset="0"/>
                <a:cs typeface="Arial" pitchFamily="34" charset="0"/>
              </a:rPr>
              <a:t>The TR R A DE Substance, and Its Risks and Psychology (3)  </a:t>
            </a:r>
          </a:p>
        </p:txBody>
      </p:sp>
      <p:sp>
        <p:nvSpPr>
          <p:cNvPr id="8195" name="Content Placeholder 2"/>
          <p:cNvSpPr>
            <a:spLocks noGrp="1"/>
          </p:cNvSpPr>
          <p:nvPr>
            <p:ph idx="1"/>
          </p:nvPr>
        </p:nvSpPr>
        <p:spPr>
          <a:xfrm>
            <a:off x="1115550" y="932675"/>
            <a:ext cx="7527222" cy="5798380"/>
          </a:xfrm>
        </p:spPr>
        <p:txBody>
          <a:bodyPr/>
          <a:lstStyle/>
          <a:p>
            <a:r>
              <a:rPr lang="en-US" b="0" dirty="0" smtClean="0">
                <a:solidFill>
                  <a:schemeClr val="tx1"/>
                </a:solidFill>
              </a:rPr>
              <a:t>Seller-Side Sources of Value: The Box</a:t>
            </a:r>
          </a:p>
          <a:p>
            <a:pPr marL="293687" lvl="1" indent="0">
              <a:buNone/>
            </a:pPr>
            <a:r>
              <a:rPr lang="en-US" sz="2000" b="1" dirty="0" smtClean="0">
                <a:solidFill>
                  <a:schemeClr val="tx1"/>
                </a:solidFill>
              </a:rPr>
              <a:t>What a seller may offer and a buyer may seek in a license agreement</a:t>
            </a:r>
            <a:r>
              <a:rPr lang="en-US" sz="2000" b="0" dirty="0" smtClean="0">
                <a:solidFill>
                  <a:schemeClr val="tx1"/>
                </a:solidFill>
              </a:rPr>
              <a:t>. What is the right to practice the technology being licensed? </a:t>
            </a:r>
          </a:p>
          <a:p>
            <a:pPr marL="293687" lvl="1" indent="0">
              <a:buNone/>
            </a:pPr>
            <a:endParaRPr lang="en-US" sz="2000" dirty="0"/>
          </a:p>
          <a:p>
            <a:pPr marL="636587" lvl="1" indent="-342900"/>
            <a:r>
              <a:rPr lang="en-US" sz="2000" b="0" dirty="0" smtClean="0">
                <a:solidFill>
                  <a:schemeClr val="tx1"/>
                </a:solidFill>
              </a:rPr>
              <a:t>Technology</a:t>
            </a:r>
          </a:p>
          <a:p>
            <a:pPr marL="293687" lvl="1" indent="0">
              <a:buNone/>
            </a:pPr>
            <a:r>
              <a:rPr lang="en-US" sz="2000" dirty="0"/>
              <a:t> </a:t>
            </a:r>
            <a:r>
              <a:rPr lang="en-US" sz="2000" dirty="0" smtClean="0"/>
              <a:t>     How does it relate to the issued patents that might be in the </a:t>
            </a:r>
          </a:p>
          <a:p>
            <a:pPr marL="293687" lvl="1" indent="0">
              <a:buNone/>
            </a:pPr>
            <a:r>
              <a:rPr lang="en-US" sz="2000" b="0" dirty="0">
                <a:solidFill>
                  <a:schemeClr val="tx1"/>
                </a:solidFill>
              </a:rPr>
              <a:t> </a:t>
            </a:r>
            <a:r>
              <a:rPr lang="en-US" sz="2000" b="0" dirty="0" smtClean="0">
                <a:solidFill>
                  <a:schemeClr val="tx1"/>
                </a:solidFill>
              </a:rPr>
              <a:t>     Box? Or is the scope of the technology only incompletely</a:t>
            </a:r>
          </a:p>
          <a:p>
            <a:pPr marL="293687" lvl="1" indent="0">
              <a:buNone/>
            </a:pPr>
            <a:r>
              <a:rPr lang="en-US" sz="2000" dirty="0"/>
              <a:t> </a:t>
            </a:r>
            <a:r>
              <a:rPr lang="en-US" sz="2000" dirty="0" smtClean="0"/>
              <a:t> </a:t>
            </a:r>
            <a:r>
              <a:rPr lang="en-US" sz="2000" b="0" dirty="0" smtClean="0">
                <a:solidFill>
                  <a:schemeClr val="tx1"/>
                </a:solidFill>
              </a:rPr>
              <a:t>    encompassed by the issued patents? What about the</a:t>
            </a:r>
          </a:p>
          <a:p>
            <a:pPr marL="293687" lvl="1" indent="0">
              <a:buNone/>
            </a:pPr>
            <a:r>
              <a:rPr lang="en-US" sz="2000" dirty="0"/>
              <a:t> </a:t>
            </a:r>
            <a:r>
              <a:rPr lang="en-US" sz="2000" dirty="0" smtClean="0"/>
              <a:t>    </a:t>
            </a:r>
            <a:r>
              <a:rPr lang="en-US" sz="2000" b="0" dirty="0" smtClean="0">
                <a:solidFill>
                  <a:schemeClr val="tx1"/>
                </a:solidFill>
              </a:rPr>
              <a:t> pending patent applications with its claims? </a:t>
            </a:r>
          </a:p>
          <a:p>
            <a:pPr marL="293687" lvl="1" indent="0">
              <a:buNone/>
            </a:pPr>
            <a:endParaRPr lang="en-US" sz="2000" dirty="0" smtClean="0"/>
          </a:p>
          <a:p>
            <a:pPr marL="636587" lvl="1" indent="-342900"/>
            <a:r>
              <a:rPr lang="en-US" sz="2000" dirty="0" smtClean="0"/>
              <a:t>Right</a:t>
            </a:r>
          </a:p>
          <a:p>
            <a:pPr marL="293687" lvl="1" indent="0">
              <a:buNone/>
            </a:pPr>
            <a:r>
              <a:rPr lang="en-US" sz="2000" b="0" dirty="0">
                <a:solidFill>
                  <a:schemeClr val="tx1"/>
                </a:solidFill>
              </a:rPr>
              <a:t> </a:t>
            </a:r>
            <a:r>
              <a:rPr lang="en-US" sz="2000" b="0" dirty="0" smtClean="0">
                <a:solidFill>
                  <a:schemeClr val="tx1"/>
                </a:solidFill>
              </a:rPr>
              <a:t>     What is the uniqueness of licensed right? Is it exclusive? If</a:t>
            </a:r>
          </a:p>
          <a:p>
            <a:pPr marL="293687" lvl="1" indent="0">
              <a:buNone/>
            </a:pPr>
            <a:r>
              <a:rPr lang="en-US" sz="2000" dirty="0"/>
              <a:t> </a:t>
            </a:r>
            <a:r>
              <a:rPr lang="en-US" sz="2000" dirty="0" smtClean="0"/>
              <a:t>    </a:t>
            </a:r>
            <a:r>
              <a:rPr lang="en-US" sz="2000" b="0" dirty="0" smtClean="0">
                <a:solidFill>
                  <a:schemeClr val="tx1"/>
                </a:solidFill>
              </a:rPr>
              <a:t> so, what are the terms? Does it apply to all potential</a:t>
            </a:r>
          </a:p>
          <a:p>
            <a:pPr marL="293687" lvl="1" indent="0">
              <a:buNone/>
            </a:pPr>
            <a:r>
              <a:rPr lang="en-US" sz="2000" dirty="0"/>
              <a:t> </a:t>
            </a:r>
            <a:r>
              <a:rPr lang="en-US" sz="2000" dirty="0" smtClean="0"/>
              <a:t>   </a:t>
            </a:r>
            <a:r>
              <a:rPr lang="en-US" sz="2000" dirty="0"/>
              <a:t> </a:t>
            </a:r>
            <a:r>
              <a:rPr lang="en-US" sz="2000" dirty="0" smtClean="0"/>
              <a:t> </a:t>
            </a:r>
            <a:r>
              <a:rPr lang="en-US" sz="2000" b="0" dirty="0" smtClean="0">
                <a:solidFill>
                  <a:schemeClr val="tx1"/>
                </a:solidFill>
              </a:rPr>
              <a:t>applications? Is the right to sublicense included in such an </a:t>
            </a:r>
          </a:p>
          <a:p>
            <a:pPr marL="293687" lvl="1" indent="0">
              <a:buNone/>
            </a:pPr>
            <a:r>
              <a:rPr lang="en-US" sz="2000" dirty="0"/>
              <a:t> </a:t>
            </a:r>
            <a:r>
              <a:rPr lang="en-US" sz="2000" dirty="0" smtClean="0"/>
              <a:t>     exclusive right?</a:t>
            </a:r>
            <a:r>
              <a:rPr lang="en-US" sz="2000" b="0" dirty="0" smtClean="0">
                <a:solidFill>
                  <a:schemeClr val="tx1"/>
                </a:solidFill>
              </a:rPr>
              <a:t>  </a:t>
            </a:r>
          </a:p>
          <a:p>
            <a:pPr marL="293687" lvl="1" indent="0">
              <a:buNone/>
            </a:pPr>
            <a:endParaRPr lang="en-US" sz="2000" b="0" dirty="0" smtClean="0">
              <a:solidFill>
                <a:schemeClr val="tx1"/>
              </a:solidFill>
            </a:endParaRPr>
          </a:p>
          <a:p>
            <a:pPr marL="296862" lvl="1" indent="0">
              <a:buNone/>
            </a:pPr>
            <a:r>
              <a:rPr lang="en-US" sz="2000" dirty="0" smtClean="0"/>
              <a:t> </a:t>
            </a:r>
            <a:endParaRPr lang="en-US" sz="2000" b="0" dirty="0" smtClean="0">
              <a:solidFill>
                <a:schemeClr val="tx1"/>
              </a:solidFill>
            </a:endParaRPr>
          </a:p>
        </p:txBody>
      </p:sp>
    </p:spTree>
    <p:extLst>
      <p:ext uri="{BB962C8B-B14F-4D97-AF65-F5344CB8AC3E}">
        <p14:creationId xmlns:p14="http://schemas.microsoft.com/office/powerpoint/2010/main" val="11903480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731500" y="228600"/>
            <a:ext cx="8295480" cy="755650"/>
          </a:xfrm>
        </p:spPr>
        <p:txBody>
          <a:bodyPr/>
          <a:lstStyle/>
          <a:p>
            <a:r>
              <a:rPr lang="en-US" sz="2400" b="0" dirty="0" smtClean="0">
                <a:latin typeface="Arial" pitchFamily="34" charset="0"/>
                <a:cs typeface="Arial" pitchFamily="34" charset="0"/>
              </a:rPr>
              <a:t>The TR R A DE Substance, and Its Risks and Psychology (3)  </a:t>
            </a:r>
          </a:p>
        </p:txBody>
      </p:sp>
      <p:sp>
        <p:nvSpPr>
          <p:cNvPr id="8195" name="Content Placeholder 2"/>
          <p:cNvSpPr>
            <a:spLocks noGrp="1"/>
          </p:cNvSpPr>
          <p:nvPr>
            <p:ph idx="1"/>
          </p:nvPr>
        </p:nvSpPr>
        <p:spPr>
          <a:xfrm>
            <a:off x="1115550" y="932675"/>
            <a:ext cx="7527222" cy="5798380"/>
          </a:xfrm>
        </p:spPr>
        <p:txBody>
          <a:bodyPr/>
          <a:lstStyle/>
          <a:p>
            <a:pPr marL="0" indent="0">
              <a:buNone/>
            </a:pPr>
            <a:r>
              <a:rPr lang="en-US" sz="2000" b="0" dirty="0" smtClean="0">
                <a:solidFill>
                  <a:schemeClr val="tx1"/>
                </a:solidFill>
              </a:rPr>
              <a:t>It is common that sellers are willing to consider alternative Boxes with respect to the technology and right issues. In that case, How does it affect valuation? How does it affect deal </a:t>
            </a:r>
            <a:r>
              <a:rPr lang="en-US" sz="2000" b="0" dirty="0" err="1" smtClean="0">
                <a:solidFill>
                  <a:schemeClr val="tx1"/>
                </a:solidFill>
              </a:rPr>
              <a:t>doability</a:t>
            </a:r>
            <a:r>
              <a:rPr lang="en-US" sz="2000" b="0" dirty="0" smtClean="0">
                <a:solidFill>
                  <a:schemeClr val="tx1"/>
                </a:solidFill>
              </a:rPr>
              <a:t>?</a:t>
            </a:r>
          </a:p>
          <a:p>
            <a:pPr marL="293687" lvl="1" indent="0">
              <a:buNone/>
            </a:pPr>
            <a:endParaRPr lang="en-US" sz="2000" dirty="0"/>
          </a:p>
          <a:p>
            <a:pPr marL="636587" lvl="1" indent="-342900"/>
            <a:r>
              <a:rPr lang="en-US" sz="2000" dirty="0" smtClean="0"/>
              <a:t>Valuation</a:t>
            </a:r>
            <a:endParaRPr lang="en-US" sz="2000" b="0" dirty="0" smtClean="0">
              <a:solidFill>
                <a:schemeClr val="tx1"/>
              </a:solidFill>
            </a:endParaRPr>
          </a:p>
          <a:p>
            <a:pPr marL="293687" lvl="1" indent="0">
              <a:buNone/>
            </a:pPr>
            <a:r>
              <a:rPr lang="en-US" sz="2000" dirty="0"/>
              <a:t> </a:t>
            </a:r>
            <a:r>
              <a:rPr lang="en-US" sz="2000" dirty="0" smtClean="0"/>
              <a:t>     How does it relate to the issued patents that might be in the </a:t>
            </a:r>
          </a:p>
          <a:p>
            <a:pPr marL="293687" lvl="1" indent="0">
              <a:buNone/>
            </a:pPr>
            <a:r>
              <a:rPr lang="en-US" sz="2000" b="0" dirty="0">
                <a:solidFill>
                  <a:schemeClr val="tx1"/>
                </a:solidFill>
              </a:rPr>
              <a:t> </a:t>
            </a:r>
            <a:r>
              <a:rPr lang="en-US" sz="2000" b="0" dirty="0" smtClean="0">
                <a:solidFill>
                  <a:schemeClr val="tx1"/>
                </a:solidFill>
              </a:rPr>
              <a:t>     Box? Or is the scope of the technology only incompletely</a:t>
            </a:r>
          </a:p>
          <a:p>
            <a:pPr marL="293687" lvl="1" indent="0">
              <a:buNone/>
            </a:pPr>
            <a:r>
              <a:rPr lang="en-US" sz="2000" dirty="0"/>
              <a:t> </a:t>
            </a:r>
            <a:r>
              <a:rPr lang="en-US" sz="2000" dirty="0" smtClean="0"/>
              <a:t> </a:t>
            </a:r>
            <a:r>
              <a:rPr lang="en-US" sz="2000" b="0" dirty="0" smtClean="0">
                <a:solidFill>
                  <a:schemeClr val="tx1"/>
                </a:solidFill>
              </a:rPr>
              <a:t>    encompassed by the issued patents? What about the</a:t>
            </a:r>
          </a:p>
          <a:p>
            <a:pPr marL="293687" lvl="1" indent="0">
              <a:buNone/>
            </a:pPr>
            <a:r>
              <a:rPr lang="en-US" sz="2000" dirty="0"/>
              <a:t> </a:t>
            </a:r>
            <a:r>
              <a:rPr lang="en-US" sz="2000" dirty="0" smtClean="0"/>
              <a:t>    </a:t>
            </a:r>
            <a:r>
              <a:rPr lang="en-US" sz="2000" b="0" dirty="0" smtClean="0">
                <a:solidFill>
                  <a:schemeClr val="tx1"/>
                </a:solidFill>
              </a:rPr>
              <a:t> pending patent applications with its claims? </a:t>
            </a:r>
          </a:p>
          <a:p>
            <a:pPr marL="293687" lvl="1" indent="0">
              <a:buNone/>
            </a:pPr>
            <a:endParaRPr lang="en-US" sz="2000" dirty="0" smtClean="0"/>
          </a:p>
          <a:p>
            <a:pPr marL="636587" lvl="1" indent="-342900"/>
            <a:r>
              <a:rPr lang="en-US" sz="2000" dirty="0" smtClean="0"/>
              <a:t>Right</a:t>
            </a:r>
          </a:p>
          <a:p>
            <a:pPr marL="293687" lvl="1" indent="0">
              <a:buNone/>
            </a:pPr>
            <a:r>
              <a:rPr lang="en-US" sz="2000" b="0" dirty="0">
                <a:solidFill>
                  <a:schemeClr val="tx1"/>
                </a:solidFill>
              </a:rPr>
              <a:t> </a:t>
            </a:r>
            <a:r>
              <a:rPr lang="en-US" sz="2000" b="0" dirty="0" smtClean="0">
                <a:solidFill>
                  <a:schemeClr val="tx1"/>
                </a:solidFill>
              </a:rPr>
              <a:t>     What is the uniqueness of licensed right? Is it exclusive? If</a:t>
            </a:r>
          </a:p>
          <a:p>
            <a:pPr marL="293687" lvl="1" indent="0">
              <a:buNone/>
            </a:pPr>
            <a:r>
              <a:rPr lang="en-US" sz="2000" dirty="0"/>
              <a:t> </a:t>
            </a:r>
            <a:r>
              <a:rPr lang="en-US" sz="2000" dirty="0" smtClean="0"/>
              <a:t>    </a:t>
            </a:r>
            <a:r>
              <a:rPr lang="en-US" sz="2000" b="0" dirty="0" smtClean="0">
                <a:solidFill>
                  <a:schemeClr val="tx1"/>
                </a:solidFill>
              </a:rPr>
              <a:t> so, what are the terms? Does it apply to all potential</a:t>
            </a:r>
          </a:p>
          <a:p>
            <a:pPr marL="293687" lvl="1" indent="0">
              <a:buNone/>
            </a:pPr>
            <a:r>
              <a:rPr lang="en-US" sz="2000" dirty="0"/>
              <a:t> </a:t>
            </a:r>
            <a:r>
              <a:rPr lang="en-US" sz="2000" dirty="0" smtClean="0"/>
              <a:t>   </a:t>
            </a:r>
            <a:r>
              <a:rPr lang="en-US" sz="2000" dirty="0"/>
              <a:t> </a:t>
            </a:r>
            <a:r>
              <a:rPr lang="en-US" sz="2000" dirty="0" smtClean="0"/>
              <a:t> </a:t>
            </a:r>
            <a:r>
              <a:rPr lang="en-US" sz="2000" b="0" dirty="0" smtClean="0">
                <a:solidFill>
                  <a:schemeClr val="tx1"/>
                </a:solidFill>
              </a:rPr>
              <a:t>applications? Is the right to sublicense included in such an </a:t>
            </a:r>
          </a:p>
          <a:p>
            <a:pPr marL="293687" lvl="1" indent="0">
              <a:buNone/>
            </a:pPr>
            <a:r>
              <a:rPr lang="en-US" sz="2000" dirty="0"/>
              <a:t> </a:t>
            </a:r>
            <a:r>
              <a:rPr lang="en-US" sz="2000" dirty="0" smtClean="0"/>
              <a:t>     exclusive right?</a:t>
            </a:r>
            <a:r>
              <a:rPr lang="en-US" sz="2000" b="0" dirty="0" smtClean="0">
                <a:solidFill>
                  <a:schemeClr val="tx1"/>
                </a:solidFill>
              </a:rPr>
              <a:t>  </a:t>
            </a:r>
          </a:p>
          <a:p>
            <a:pPr marL="293687" lvl="1" indent="0">
              <a:buNone/>
            </a:pPr>
            <a:endParaRPr lang="en-US" sz="2000" b="0" dirty="0" smtClean="0">
              <a:solidFill>
                <a:schemeClr val="tx1"/>
              </a:solidFill>
            </a:endParaRPr>
          </a:p>
          <a:p>
            <a:pPr marL="296862" lvl="1" indent="0">
              <a:buNone/>
            </a:pPr>
            <a:r>
              <a:rPr lang="en-US" sz="2000" dirty="0" smtClean="0"/>
              <a:t> </a:t>
            </a:r>
            <a:endParaRPr lang="en-US" sz="2000" b="0" dirty="0" smtClean="0">
              <a:solidFill>
                <a:schemeClr val="tx1"/>
              </a:solidFill>
            </a:endParaRPr>
          </a:p>
        </p:txBody>
      </p:sp>
    </p:spTree>
    <p:extLst>
      <p:ext uri="{BB962C8B-B14F-4D97-AF65-F5344CB8AC3E}">
        <p14:creationId xmlns:p14="http://schemas.microsoft.com/office/powerpoint/2010/main" val="12837347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731500" y="228600"/>
            <a:ext cx="8295480" cy="755650"/>
          </a:xfrm>
        </p:spPr>
        <p:txBody>
          <a:bodyPr/>
          <a:lstStyle/>
          <a:p>
            <a:r>
              <a:rPr lang="en-US" sz="2400" b="0" dirty="0">
                <a:latin typeface="Arial" pitchFamily="34" charset="0"/>
                <a:cs typeface="Arial" pitchFamily="34" charset="0"/>
              </a:rPr>
              <a:t> </a:t>
            </a:r>
            <a:r>
              <a:rPr lang="en-US" sz="2400" b="0" dirty="0" smtClean="0">
                <a:latin typeface="Arial" pitchFamily="34" charset="0"/>
                <a:cs typeface="Arial" pitchFamily="34" charset="0"/>
              </a:rPr>
              <a:t>   Box:  Technology,  Rights, and 16 more Items </a:t>
            </a:r>
          </a:p>
        </p:txBody>
      </p:sp>
      <p:sp>
        <p:nvSpPr>
          <p:cNvPr id="8195" name="Content Placeholder 2"/>
          <p:cNvSpPr>
            <a:spLocks noGrp="1"/>
          </p:cNvSpPr>
          <p:nvPr>
            <p:ph idx="1"/>
          </p:nvPr>
        </p:nvSpPr>
        <p:spPr>
          <a:xfrm>
            <a:off x="1115550" y="932675"/>
            <a:ext cx="7527222" cy="5798379"/>
          </a:xfrm>
        </p:spPr>
        <p:txBody>
          <a:bodyPr/>
          <a:lstStyle/>
          <a:p>
            <a:pPr marL="457200" indent="-457200">
              <a:buFont typeface="+mj-lt"/>
              <a:buAutoNum type="arabicPeriod"/>
            </a:pPr>
            <a:r>
              <a:rPr lang="en-US" sz="1900" b="0" dirty="0" smtClean="0">
                <a:solidFill>
                  <a:schemeClr val="tx1"/>
                </a:solidFill>
              </a:rPr>
              <a:t>Patents </a:t>
            </a:r>
            <a:r>
              <a:rPr lang="en-US" sz="1900" b="0" dirty="0" smtClean="0">
                <a:solidFill>
                  <a:schemeClr val="tx1"/>
                </a:solidFill>
              </a:rPr>
              <a:t>and other intellectual property</a:t>
            </a:r>
          </a:p>
          <a:p>
            <a:pPr marL="457200" indent="-457200">
              <a:buFont typeface="+mj-lt"/>
              <a:buAutoNum type="arabicPeriod"/>
            </a:pPr>
            <a:r>
              <a:rPr lang="en-US" sz="1900" b="0" dirty="0" smtClean="0">
                <a:solidFill>
                  <a:schemeClr val="tx1"/>
                </a:solidFill>
              </a:rPr>
              <a:t>Proprietary technical information (PTI)</a:t>
            </a:r>
          </a:p>
          <a:p>
            <a:pPr marL="457200" indent="-457200">
              <a:buFont typeface="+mj-lt"/>
              <a:buAutoNum type="arabicPeriod"/>
            </a:pPr>
            <a:r>
              <a:rPr lang="en-US" sz="1900" b="0" dirty="0" smtClean="0">
                <a:solidFill>
                  <a:schemeClr val="tx1"/>
                </a:solidFill>
              </a:rPr>
              <a:t>People</a:t>
            </a:r>
          </a:p>
          <a:p>
            <a:pPr marL="457200" indent="-457200">
              <a:buFont typeface="+mj-lt"/>
              <a:buAutoNum type="arabicPeriod"/>
            </a:pPr>
            <a:r>
              <a:rPr lang="en-US" sz="1900" b="0" dirty="0" smtClean="0">
                <a:solidFill>
                  <a:schemeClr val="tx1"/>
                </a:solidFill>
              </a:rPr>
              <a:t>Hardware</a:t>
            </a:r>
            <a:endParaRPr lang="en-US" sz="1900" b="0" dirty="0" smtClean="0">
              <a:solidFill>
                <a:schemeClr val="tx1"/>
              </a:solidFill>
            </a:endParaRPr>
          </a:p>
          <a:p>
            <a:pPr marL="457200" indent="-457200">
              <a:buFont typeface="+mj-lt"/>
              <a:buAutoNum type="arabicPeriod"/>
            </a:pPr>
            <a:r>
              <a:rPr lang="en-US" sz="1900" b="0" dirty="0" smtClean="0">
                <a:solidFill>
                  <a:schemeClr val="tx1"/>
                </a:solidFill>
              </a:rPr>
              <a:t>Facilities</a:t>
            </a:r>
          </a:p>
          <a:p>
            <a:pPr marL="457200" indent="-457200">
              <a:buFont typeface="+mj-lt"/>
              <a:buAutoNum type="arabicPeriod"/>
            </a:pPr>
            <a:r>
              <a:rPr lang="en-US" sz="1900" b="0" dirty="0" smtClean="0">
                <a:solidFill>
                  <a:schemeClr val="tx1"/>
                </a:solidFill>
              </a:rPr>
              <a:t>Software</a:t>
            </a:r>
          </a:p>
          <a:p>
            <a:pPr marL="457200" indent="-457200">
              <a:buFont typeface="+mj-lt"/>
              <a:buAutoNum type="arabicPeriod"/>
            </a:pPr>
            <a:r>
              <a:rPr lang="en-US" sz="1900" b="0" dirty="0" smtClean="0">
                <a:solidFill>
                  <a:schemeClr val="tx1"/>
                </a:solidFill>
              </a:rPr>
              <a:t>Customers</a:t>
            </a:r>
          </a:p>
          <a:p>
            <a:pPr marL="457200" indent="-457200">
              <a:buFont typeface="+mj-lt"/>
              <a:buAutoNum type="arabicPeriod"/>
            </a:pPr>
            <a:r>
              <a:rPr lang="en-US" sz="1900" b="0" dirty="0" smtClean="0">
                <a:solidFill>
                  <a:schemeClr val="tx1"/>
                </a:solidFill>
              </a:rPr>
              <a:t>Suppliers</a:t>
            </a:r>
          </a:p>
          <a:p>
            <a:pPr marL="457200" indent="-457200">
              <a:buFont typeface="+mj-lt"/>
              <a:buAutoNum type="arabicPeriod"/>
            </a:pPr>
            <a:r>
              <a:rPr lang="en-US" sz="1900" b="0" dirty="0" smtClean="0">
                <a:solidFill>
                  <a:schemeClr val="tx1"/>
                </a:solidFill>
              </a:rPr>
              <a:t>External licenses</a:t>
            </a:r>
          </a:p>
          <a:p>
            <a:pPr marL="457200" indent="-457200">
              <a:buFont typeface="+mj-lt"/>
              <a:buAutoNum type="arabicPeriod"/>
            </a:pPr>
            <a:r>
              <a:rPr lang="en-US" sz="1900" b="0" dirty="0" smtClean="0">
                <a:solidFill>
                  <a:schemeClr val="tx1"/>
                </a:solidFill>
              </a:rPr>
              <a:t>External contracts</a:t>
            </a:r>
          </a:p>
          <a:p>
            <a:pPr marL="457200" indent="-457200">
              <a:buFont typeface="+mj-lt"/>
              <a:buAutoNum type="arabicPeriod"/>
            </a:pPr>
            <a:r>
              <a:rPr lang="en-US" sz="1900" b="0" dirty="0" smtClean="0">
                <a:solidFill>
                  <a:schemeClr val="tx1"/>
                </a:solidFill>
              </a:rPr>
              <a:t>Patent prosecution and maintenance</a:t>
            </a:r>
          </a:p>
          <a:p>
            <a:pPr marL="457200" indent="-457200">
              <a:buFont typeface="+mj-lt"/>
              <a:buAutoNum type="arabicPeriod"/>
            </a:pPr>
            <a:r>
              <a:rPr lang="en-US" sz="1900" b="0" dirty="0" smtClean="0">
                <a:solidFill>
                  <a:schemeClr val="tx1"/>
                </a:solidFill>
              </a:rPr>
              <a:t>Infringement enforcement</a:t>
            </a:r>
          </a:p>
          <a:p>
            <a:pPr marL="457200" indent="-457200">
              <a:buFont typeface="+mj-lt"/>
              <a:buAutoNum type="arabicPeriod"/>
            </a:pPr>
            <a:r>
              <a:rPr lang="en-US" sz="1900" b="0" dirty="0" smtClean="0">
                <a:solidFill>
                  <a:schemeClr val="tx1"/>
                </a:solidFill>
              </a:rPr>
              <a:t>Infringement defense</a:t>
            </a:r>
          </a:p>
          <a:p>
            <a:pPr marL="457200" indent="-457200">
              <a:buFont typeface="+mj-lt"/>
              <a:buAutoNum type="arabicPeriod"/>
            </a:pPr>
            <a:r>
              <a:rPr lang="en-US" sz="1900" b="0" dirty="0" smtClean="0">
                <a:solidFill>
                  <a:schemeClr val="tx1"/>
                </a:solidFill>
              </a:rPr>
              <a:t>R &amp; D / consulting services</a:t>
            </a:r>
          </a:p>
          <a:p>
            <a:pPr marL="457200" indent="-457200">
              <a:buFont typeface="+mj-lt"/>
              <a:buAutoNum type="arabicPeriod"/>
            </a:pPr>
            <a:r>
              <a:rPr lang="en-US" sz="1900" b="0" dirty="0" smtClean="0">
                <a:solidFill>
                  <a:schemeClr val="tx1"/>
                </a:solidFill>
              </a:rPr>
              <a:t>Regulatory support services</a:t>
            </a:r>
          </a:p>
          <a:p>
            <a:pPr marL="457200" indent="-457200">
              <a:buFont typeface="+mj-lt"/>
              <a:buAutoNum type="arabicPeriod"/>
            </a:pPr>
            <a:r>
              <a:rPr lang="en-US" sz="1900" b="0" dirty="0" smtClean="0">
                <a:solidFill>
                  <a:schemeClr val="tx1"/>
                </a:solidFill>
              </a:rPr>
              <a:t>General representations and warranties</a:t>
            </a:r>
          </a:p>
          <a:p>
            <a:pPr marL="293687" lvl="1" indent="0">
              <a:buNone/>
            </a:pPr>
            <a:endParaRPr lang="en-US" sz="2000" b="0" dirty="0" smtClean="0">
              <a:solidFill>
                <a:schemeClr val="tx1"/>
              </a:solidFill>
            </a:endParaRPr>
          </a:p>
          <a:p>
            <a:pPr marL="296862" lvl="1" indent="0">
              <a:buNone/>
            </a:pPr>
            <a:r>
              <a:rPr lang="en-US" sz="2000" dirty="0" smtClean="0"/>
              <a:t> </a:t>
            </a:r>
            <a:endParaRPr lang="en-US" sz="2000" b="0" dirty="0" smtClean="0">
              <a:solidFill>
                <a:schemeClr val="tx1"/>
              </a:solidFill>
            </a:endParaRPr>
          </a:p>
        </p:txBody>
      </p:sp>
    </p:spTree>
    <p:extLst>
      <p:ext uri="{BB962C8B-B14F-4D97-AF65-F5344CB8AC3E}">
        <p14:creationId xmlns:p14="http://schemas.microsoft.com/office/powerpoint/2010/main" val="354204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731500" y="228600"/>
            <a:ext cx="8295480" cy="755650"/>
          </a:xfrm>
        </p:spPr>
        <p:txBody>
          <a:bodyPr/>
          <a:lstStyle/>
          <a:p>
            <a:r>
              <a:rPr lang="en-US" sz="2400" b="0" dirty="0">
                <a:latin typeface="Arial" pitchFamily="34" charset="0"/>
                <a:cs typeface="Arial" pitchFamily="34" charset="0"/>
              </a:rPr>
              <a:t> </a:t>
            </a:r>
            <a:r>
              <a:rPr lang="en-US" sz="2400" b="0" dirty="0" smtClean="0">
                <a:latin typeface="Arial" pitchFamily="34" charset="0"/>
                <a:cs typeface="Arial" pitchFamily="34" charset="0"/>
              </a:rPr>
              <a:t>   Buy-Side Expressions of Value: The </a:t>
            </a:r>
            <a:r>
              <a:rPr lang="en-US" sz="2400" b="0" dirty="0" err="1" smtClean="0">
                <a:latin typeface="Arial" pitchFamily="34" charset="0"/>
                <a:cs typeface="Arial" pitchFamily="34" charset="0"/>
              </a:rPr>
              <a:t>Wheelbrarrow</a:t>
            </a:r>
            <a:r>
              <a:rPr lang="en-US" sz="2400" b="0" dirty="0" smtClean="0">
                <a:latin typeface="Arial" pitchFamily="34" charset="0"/>
                <a:cs typeface="Arial" pitchFamily="34" charset="0"/>
              </a:rPr>
              <a:t> </a:t>
            </a:r>
          </a:p>
        </p:txBody>
      </p:sp>
      <p:sp>
        <p:nvSpPr>
          <p:cNvPr id="8195" name="Content Placeholder 2"/>
          <p:cNvSpPr>
            <a:spLocks noGrp="1"/>
          </p:cNvSpPr>
          <p:nvPr>
            <p:ph idx="1"/>
          </p:nvPr>
        </p:nvSpPr>
        <p:spPr>
          <a:xfrm>
            <a:off x="1115550" y="932675"/>
            <a:ext cx="7527222" cy="5798379"/>
          </a:xfrm>
        </p:spPr>
        <p:txBody>
          <a:bodyPr/>
          <a:lstStyle/>
          <a:p>
            <a:r>
              <a:rPr lang="en-US" b="0" dirty="0" smtClean="0">
                <a:solidFill>
                  <a:schemeClr val="tx1"/>
                </a:solidFill>
              </a:rPr>
              <a:t>Two common forms of </a:t>
            </a:r>
            <a:r>
              <a:rPr lang="en-US" b="0" dirty="0" err="1" smtClean="0">
                <a:solidFill>
                  <a:schemeClr val="tx1"/>
                </a:solidFill>
              </a:rPr>
              <a:t>Vaule</a:t>
            </a:r>
            <a:r>
              <a:rPr lang="en-US" b="0" dirty="0" smtClean="0">
                <a:solidFill>
                  <a:schemeClr val="tx1"/>
                </a:solidFill>
              </a:rPr>
              <a:t> contained in such </a:t>
            </a:r>
          </a:p>
          <a:p>
            <a:pPr marL="0" indent="0">
              <a:buNone/>
            </a:pPr>
            <a:r>
              <a:rPr lang="en-US" b="0" dirty="0">
                <a:solidFill>
                  <a:schemeClr val="tx1"/>
                </a:solidFill>
              </a:rPr>
              <a:t> </a:t>
            </a:r>
            <a:r>
              <a:rPr lang="en-US" b="0" dirty="0" smtClean="0">
                <a:solidFill>
                  <a:schemeClr val="tx1"/>
                </a:solidFill>
              </a:rPr>
              <a:t>  </a:t>
            </a:r>
            <a:r>
              <a:rPr lang="en-US" b="0" dirty="0" smtClean="0">
                <a:solidFill>
                  <a:schemeClr val="tx1"/>
                </a:solidFill>
              </a:rPr>
              <a:t>Wheelbarrows: Single</a:t>
            </a:r>
            <a:r>
              <a:rPr lang="en-US" b="0" dirty="0" smtClean="0">
                <a:solidFill>
                  <a:schemeClr val="tx1"/>
                </a:solidFill>
              </a:rPr>
              <a:t> </a:t>
            </a:r>
            <a:r>
              <a:rPr lang="en-US" b="0" dirty="0" smtClean="0">
                <a:solidFill>
                  <a:schemeClr val="tx1"/>
                </a:solidFill>
              </a:rPr>
              <a:t>Payment+ </a:t>
            </a:r>
            <a:r>
              <a:rPr lang="en-US" b="0" dirty="0" smtClean="0">
                <a:solidFill>
                  <a:schemeClr val="tx1"/>
                </a:solidFill>
              </a:rPr>
              <a:t>A Royalty </a:t>
            </a:r>
            <a:r>
              <a:rPr lang="en-US" b="0" dirty="0" smtClean="0">
                <a:solidFill>
                  <a:schemeClr val="tx1"/>
                </a:solidFill>
              </a:rPr>
              <a:t>Rate + ....</a:t>
            </a:r>
            <a:endParaRPr lang="en-US" b="0" dirty="0" smtClean="0">
              <a:solidFill>
                <a:schemeClr val="tx1"/>
              </a:solidFill>
            </a:endParaRPr>
          </a:p>
          <a:p>
            <a:pPr marL="293687" lvl="1" indent="0">
              <a:buNone/>
            </a:pPr>
            <a:endParaRPr lang="en-US" sz="2400" dirty="0" smtClean="0"/>
          </a:p>
          <a:p>
            <a:pPr marL="579437" lvl="1" indent="-285750"/>
            <a:r>
              <a:rPr lang="en-US" sz="2400" dirty="0" smtClean="0"/>
              <a:t>Upfront payment(s)</a:t>
            </a:r>
            <a:endParaRPr lang="en-US" sz="2400" b="0" dirty="0" smtClean="0">
              <a:solidFill>
                <a:schemeClr val="tx1"/>
              </a:solidFill>
            </a:endParaRPr>
          </a:p>
          <a:p>
            <a:pPr marL="579437" lvl="1" indent="-285750"/>
            <a:r>
              <a:rPr lang="en-US" sz="2400" dirty="0" smtClean="0"/>
              <a:t>Annual Payments</a:t>
            </a:r>
          </a:p>
          <a:p>
            <a:pPr marL="579437" lvl="1" indent="-285750"/>
            <a:r>
              <a:rPr lang="en-US" sz="2400" dirty="0" smtClean="0"/>
              <a:t>Milestone Payment</a:t>
            </a:r>
          </a:p>
          <a:p>
            <a:pPr marL="579437" lvl="1" indent="-285750"/>
            <a:r>
              <a:rPr lang="en-US" sz="2400" dirty="0" smtClean="0"/>
              <a:t>Option Payment</a:t>
            </a:r>
          </a:p>
          <a:p>
            <a:pPr marL="579437" lvl="1" indent="-285750"/>
            <a:r>
              <a:rPr lang="en-US" sz="2400" dirty="0" smtClean="0"/>
              <a:t>Royalty adjustments</a:t>
            </a:r>
          </a:p>
          <a:p>
            <a:pPr marL="579437" lvl="1" indent="-285750"/>
            <a:r>
              <a:rPr lang="en-US" sz="2400" dirty="0" smtClean="0"/>
              <a:t>IP rights</a:t>
            </a:r>
          </a:p>
          <a:p>
            <a:pPr marL="579437" lvl="1" indent="-285750"/>
            <a:r>
              <a:rPr lang="en-US" sz="2400" dirty="0" smtClean="0"/>
              <a:t>Commitment to purchase goods/services</a:t>
            </a:r>
          </a:p>
          <a:p>
            <a:pPr marL="579437" lvl="1" indent="-285750"/>
            <a:r>
              <a:rPr lang="en-US" sz="2400" dirty="0" smtClean="0"/>
              <a:t>Equity</a:t>
            </a:r>
          </a:p>
          <a:p>
            <a:pPr marL="579437" lvl="1" indent="-285750"/>
            <a:endParaRPr lang="en-US" sz="2400" b="0" dirty="0" smtClean="0">
              <a:solidFill>
                <a:schemeClr val="tx1"/>
              </a:solidFill>
            </a:endParaRPr>
          </a:p>
          <a:p>
            <a:pPr marL="293687" lvl="1" indent="0">
              <a:buNone/>
            </a:pPr>
            <a:endParaRPr lang="en-US" sz="2000" b="0" dirty="0" smtClean="0">
              <a:solidFill>
                <a:schemeClr val="tx1"/>
              </a:solidFill>
            </a:endParaRPr>
          </a:p>
          <a:p>
            <a:pPr marL="296862" lvl="1" indent="0">
              <a:buNone/>
            </a:pPr>
            <a:r>
              <a:rPr lang="en-US" sz="2000" dirty="0" smtClean="0"/>
              <a:t> </a:t>
            </a:r>
            <a:endParaRPr lang="en-US" sz="2000" b="0" dirty="0" smtClean="0">
              <a:solidFill>
                <a:schemeClr val="tx1"/>
              </a:solidFill>
            </a:endParaRPr>
          </a:p>
        </p:txBody>
      </p:sp>
    </p:spTree>
    <p:extLst>
      <p:ext uri="{BB962C8B-B14F-4D97-AF65-F5344CB8AC3E}">
        <p14:creationId xmlns:p14="http://schemas.microsoft.com/office/powerpoint/2010/main" val="17600794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731500" y="228600"/>
            <a:ext cx="8295480" cy="1049720"/>
          </a:xfrm>
        </p:spPr>
        <p:txBody>
          <a:bodyPr/>
          <a:lstStyle/>
          <a:p>
            <a:r>
              <a:rPr lang="en-US" sz="2400" b="0" dirty="0">
                <a:latin typeface="Arial" pitchFamily="34" charset="0"/>
                <a:cs typeface="Arial" pitchFamily="34" charset="0"/>
              </a:rPr>
              <a:t> </a:t>
            </a:r>
            <a:r>
              <a:rPr lang="en-US" sz="2400" b="0" dirty="0" smtClean="0">
                <a:latin typeface="Arial" pitchFamily="34" charset="0"/>
                <a:cs typeface="Arial" pitchFamily="34" charset="0"/>
              </a:rPr>
              <a:t>   </a:t>
            </a:r>
            <a:r>
              <a:rPr lang="en-US" sz="2400" b="0" dirty="0" smtClean="0">
                <a:latin typeface="Arial" pitchFamily="34" charset="0"/>
                <a:cs typeface="Arial" pitchFamily="34" charset="0"/>
              </a:rPr>
              <a:t>   The Box</a:t>
            </a:r>
            <a:r>
              <a:rPr lang="en-US" sz="2400" b="0" dirty="0" smtClean="0">
                <a:latin typeface="Arial" pitchFamily="34" charset="0"/>
                <a:cs typeface="Arial" pitchFamily="34" charset="0"/>
              </a:rPr>
              <a:t> (</a:t>
            </a:r>
            <a:r>
              <a:rPr lang="en-US" sz="2400" b="0" dirty="0" smtClean="0">
                <a:latin typeface="Arial" pitchFamily="34" charset="0"/>
                <a:cs typeface="Arial" pitchFamily="34" charset="0"/>
              </a:rPr>
              <a:t> T R )    vs.  The Wheelbarrow (DE, Deal Econ)</a:t>
            </a:r>
            <a:br>
              <a:rPr lang="en-US" sz="2400" b="0" dirty="0" smtClean="0">
                <a:latin typeface="Arial" pitchFamily="34" charset="0"/>
                <a:cs typeface="Arial" pitchFamily="34" charset="0"/>
              </a:rPr>
            </a:br>
            <a:r>
              <a:rPr lang="en-US" sz="2400" b="0" dirty="0" smtClean="0">
                <a:latin typeface="Arial" pitchFamily="34" charset="0"/>
                <a:cs typeface="Arial" pitchFamily="34" charset="0"/>
              </a:rPr>
              <a:t> </a:t>
            </a:r>
            <a:br>
              <a:rPr lang="en-US" sz="2400" b="0" dirty="0" smtClean="0">
                <a:latin typeface="Arial" pitchFamily="34" charset="0"/>
                <a:cs typeface="Arial" pitchFamily="34" charset="0"/>
              </a:rPr>
            </a:br>
            <a:r>
              <a:rPr lang="en-US" sz="2400" b="0" dirty="0" smtClean="0">
                <a:latin typeface="Arial" pitchFamily="34" charset="0"/>
                <a:cs typeface="Arial" pitchFamily="34" charset="0"/>
              </a:rPr>
              <a:t>    </a:t>
            </a:r>
            <a:r>
              <a:rPr lang="en-US" sz="1800" dirty="0" smtClean="0">
                <a:solidFill>
                  <a:srgbClr val="FF0000"/>
                </a:solidFill>
                <a:latin typeface="Arial" pitchFamily="34" charset="0"/>
                <a:cs typeface="Arial" pitchFamily="34" charset="0"/>
              </a:rPr>
              <a:t>Seller</a:t>
            </a:r>
            <a:r>
              <a:rPr lang="en-US" sz="1800" dirty="0" smtClean="0">
                <a:latin typeface="Arial" pitchFamily="34" charset="0"/>
                <a:cs typeface="Arial" pitchFamily="34" charset="0"/>
              </a:rPr>
              <a:t>-</a:t>
            </a:r>
            <a:r>
              <a:rPr lang="en-US" sz="2400" b="0" dirty="0" smtClean="0">
                <a:latin typeface="Arial" pitchFamily="34" charset="0"/>
                <a:cs typeface="Arial" pitchFamily="34" charset="0"/>
              </a:rPr>
              <a:t>“What Am I Selling?“   </a:t>
            </a:r>
            <a:r>
              <a:rPr lang="en-US" sz="1800" dirty="0" smtClean="0">
                <a:solidFill>
                  <a:srgbClr val="FF0000"/>
                </a:solidFill>
                <a:latin typeface="Arial" pitchFamily="34" charset="0"/>
                <a:cs typeface="Arial" pitchFamily="34" charset="0"/>
              </a:rPr>
              <a:t>Buyer</a:t>
            </a:r>
            <a:r>
              <a:rPr lang="en-US" sz="1800" b="0" dirty="0" smtClean="0">
                <a:latin typeface="Arial" pitchFamily="34" charset="0"/>
                <a:cs typeface="Arial" pitchFamily="34" charset="0"/>
              </a:rPr>
              <a:t>-</a:t>
            </a:r>
            <a:r>
              <a:rPr lang="en-US" sz="2400" b="0" dirty="0" smtClean="0">
                <a:latin typeface="Arial" pitchFamily="34" charset="0"/>
                <a:cs typeface="Arial" pitchFamily="34" charset="0"/>
              </a:rPr>
              <a:t>“How Am I Being Paid?”  </a:t>
            </a:r>
            <a:endParaRPr lang="en-US" sz="2400" b="0" dirty="0" smtClean="0">
              <a:latin typeface="Arial" pitchFamily="34" charset="0"/>
              <a:cs typeface="Arial" pitchFamily="34" charset="0"/>
            </a:endParaRPr>
          </a:p>
        </p:txBody>
      </p:sp>
      <p:sp>
        <p:nvSpPr>
          <p:cNvPr id="8195" name="Content Placeholder 2"/>
          <p:cNvSpPr>
            <a:spLocks noGrp="1"/>
          </p:cNvSpPr>
          <p:nvPr>
            <p:ph idx="1"/>
          </p:nvPr>
        </p:nvSpPr>
        <p:spPr>
          <a:xfrm>
            <a:off x="1115550" y="1278320"/>
            <a:ext cx="7527222" cy="5579680"/>
          </a:xfrm>
        </p:spPr>
        <p:txBody>
          <a:bodyPr/>
          <a:lstStyle/>
          <a:p>
            <a:pPr marL="457200" indent="-457200">
              <a:buFont typeface="+mj-lt"/>
              <a:buAutoNum type="arabicPeriod"/>
            </a:pPr>
            <a:r>
              <a:rPr lang="en-US" sz="1900" b="0" dirty="0" smtClean="0">
                <a:solidFill>
                  <a:schemeClr val="tx1"/>
                </a:solidFill>
              </a:rPr>
              <a:t>Patents                                   Royalties (Rates)</a:t>
            </a:r>
            <a:endParaRPr lang="en-US" sz="1900" b="0" dirty="0" smtClean="0">
              <a:solidFill>
                <a:schemeClr val="tx1"/>
              </a:solidFill>
            </a:endParaRPr>
          </a:p>
          <a:p>
            <a:pPr marL="457200" indent="-457200">
              <a:buFont typeface="+mj-lt"/>
              <a:buAutoNum type="arabicPeriod"/>
            </a:pPr>
            <a:r>
              <a:rPr lang="en-US" sz="1900" b="0" dirty="0" smtClean="0">
                <a:solidFill>
                  <a:schemeClr val="tx1"/>
                </a:solidFill>
              </a:rPr>
              <a:t>Proprietary </a:t>
            </a:r>
            <a:r>
              <a:rPr lang="en-US" sz="1900" b="0" dirty="0" smtClean="0">
                <a:solidFill>
                  <a:schemeClr val="tx1"/>
                </a:solidFill>
              </a:rPr>
              <a:t>tech Info   &gt;&gt;        Royalties (Structure)</a:t>
            </a:r>
            <a:endParaRPr lang="en-US" sz="1900" b="0" dirty="0" smtClean="0">
              <a:solidFill>
                <a:schemeClr val="tx1"/>
              </a:solidFill>
            </a:endParaRPr>
          </a:p>
          <a:p>
            <a:pPr marL="457200" indent="-457200">
              <a:buFont typeface="+mj-lt"/>
              <a:buAutoNum type="arabicPeriod"/>
            </a:pPr>
            <a:r>
              <a:rPr lang="en-US" sz="1900" b="0" dirty="0" smtClean="0">
                <a:solidFill>
                  <a:schemeClr val="tx1"/>
                </a:solidFill>
              </a:rPr>
              <a:t>People                                     Royalties (Base)</a:t>
            </a:r>
            <a:endParaRPr lang="en-US" sz="1900" b="0" dirty="0" smtClean="0">
              <a:solidFill>
                <a:schemeClr val="tx1"/>
              </a:solidFill>
            </a:endParaRPr>
          </a:p>
          <a:p>
            <a:pPr marL="457200" indent="-457200">
              <a:buFont typeface="+mj-lt"/>
              <a:buAutoNum type="arabicPeriod"/>
              <a:tabLst>
                <a:tab pos="3308350" algn="l"/>
              </a:tabLst>
            </a:pPr>
            <a:r>
              <a:rPr lang="en-US" sz="1900" b="0" dirty="0" smtClean="0">
                <a:solidFill>
                  <a:schemeClr val="tx1"/>
                </a:solidFill>
              </a:rPr>
              <a:t>Hardware                                Upfront Payments</a:t>
            </a:r>
            <a:endParaRPr lang="en-US" sz="1900" b="0" dirty="0" smtClean="0">
              <a:solidFill>
                <a:schemeClr val="tx1"/>
              </a:solidFill>
            </a:endParaRPr>
          </a:p>
          <a:p>
            <a:pPr marL="457200" indent="-457200">
              <a:buFont typeface="+mj-lt"/>
              <a:buAutoNum type="arabicPeriod"/>
              <a:tabLst>
                <a:tab pos="3308350" algn="l"/>
              </a:tabLst>
            </a:pPr>
            <a:r>
              <a:rPr lang="en-US" sz="1900" b="0" dirty="0" smtClean="0">
                <a:solidFill>
                  <a:schemeClr val="tx1"/>
                </a:solidFill>
              </a:rPr>
              <a:t>Facilities                    &lt;&lt;          Annual Payments</a:t>
            </a:r>
            <a:endParaRPr lang="en-US" sz="1900" b="0" dirty="0" smtClean="0">
              <a:solidFill>
                <a:schemeClr val="tx1"/>
              </a:solidFill>
            </a:endParaRPr>
          </a:p>
          <a:p>
            <a:pPr marL="457200" indent="-457200">
              <a:buFont typeface="+mj-lt"/>
              <a:buAutoNum type="arabicPeriod"/>
            </a:pPr>
            <a:r>
              <a:rPr lang="en-US" sz="1900" b="0" dirty="0" smtClean="0">
                <a:solidFill>
                  <a:schemeClr val="tx1"/>
                </a:solidFill>
              </a:rPr>
              <a:t>Software                                  Milestones Payments</a:t>
            </a:r>
            <a:endParaRPr lang="en-US" sz="1900" b="0" dirty="0" smtClean="0">
              <a:solidFill>
                <a:schemeClr val="tx1"/>
              </a:solidFill>
            </a:endParaRPr>
          </a:p>
          <a:p>
            <a:pPr marL="457200" indent="-457200">
              <a:buFont typeface="+mj-lt"/>
              <a:buAutoNum type="arabicPeriod"/>
            </a:pPr>
            <a:r>
              <a:rPr lang="en-US" sz="1900" b="0" dirty="0" smtClean="0">
                <a:solidFill>
                  <a:schemeClr val="tx1"/>
                </a:solidFill>
              </a:rPr>
              <a:t>Customers                              Option Payments</a:t>
            </a:r>
            <a:endParaRPr lang="en-US" sz="1900" b="0" dirty="0" smtClean="0">
              <a:solidFill>
                <a:schemeClr val="tx1"/>
              </a:solidFill>
            </a:endParaRPr>
          </a:p>
          <a:p>
            <a:pPr marL="457200" indent="-457200">
              <a:buFont typeface="+mj-lt"/>
              <a:buAutoNum type="arabicPeriod"/>
            </a:pPr>
            <a:r>
              <a:rPr lang="en-US" sz="1900" b="0" dirty="0" smtClean="0">
                <a:solidFill>
                  <a:schemeClr val="tx1"/>
                </a:solidFill>
              </a:rPr>
              <a:t>Suppliers                                 Royalty Adjustments</a:t>
            </a:r>
            <a:endParaRPr lang="en-US" sz="1900" b="0" dirty="0" smtClean="0">
              <a:solidFill>
                <a:schemeClr val="tx1"/>
              </a:solidFill>
            </a:endParaRPr>
          </a:p>
          <a:p>
            <a:pPr marL="457200" indent="-457200">
              <a:buFont typeface="+mj-lt"/>
              <a:buAutoNum type="arabicPeriod"/>
            </a:pPr>
            <a:r>
              <a:rPr lang="en-US" sz="1900" b="0" dirty="0" smtClean="0">
                <a:solidFill>
                  <a:schemeClr val="tx1"/>
                </a:solidFill>
              </a:rPr>
              <a:t>External </a:t>
            </a:r>
            <a:r>
              <a:rPr lang="en-US" sz="1900" b="0" dirty="0" smtClean="0">
                <a:solidFill>
                  <a:schemeClr val="tx1"/>
                </a:solidFill>
              </a:rPr>
              <a:t>C</a:t>
            </a:r>
            <a:r>
              <a:rPr lang="en-US" sz="1900" b="0" dirty="0" smtClean="0">
                <a:solidFill>
                  <a:schemeClr val="tx1"/>
                </a:solidFill>
              </a:rPr>
              <a:t>ontracts                  IP Rights</a:t>
            </a:r>
            <a:endParaRPr lang="en-US" sz="1900" b="0" dirty="0" smtClean="0">
              <a:solidFill>
                <a:schemeClr val="tx1"/>
              </a:solidFill>
            </a:endParaRPr>
          </a:p>
          <a:p>
            <a:pPr marL="457200" indent="-457200">
              <a:buFont typeface="+mj-lt"/>
              <a:buAutoNum type="arabicPeriod"/>
              <a:tabLst>
                <a:tab pos="3308350" algn="l"/>
              </a:tabLst>
            </a:pPr>
            <a:r>
              <a:rPr lang="en-US" sz="1900" b="0" dirty="0" smtClean="0">
                <a:solidFill>
                  <a:schemeClr val="tx1"/>
                </a:solidFill>
              </a:rPr>
              <a:t>External </a:t>
            </a:r>
            <a:r>
              <a:rPr lang="en-US" sz="1900" b="0" dirty="0" smtClean="0">
                <a:solidFill>
                  <a:schemeClr val="tx1"/>
                </a:solidFill>
              </a:rPr>
              <a:t>L</a:t>
            </a:r>
            <a:r>
              <a:rPr lang="en-US" sz="1900" b="0" dirty="0" smtClean="0">
                <a:solidFill>
                  <a:schemeClr val="tx1"/>
                </a:solidFill>
              </a:rPr>
              <a:t>icenses                    Purchase Commitments</a:t>
            </a:r>
            <a:endParaRPr lang="en-US" sz="1900" b="0" dirty="0" smtClean="0">
              <a:solidFill>
                <a:schemeClr val="tx1"/>
              </a:solidFill>
            </a:endParaRPr>
          </a:p>
          <a:p>
            <a:pPr marL="457200" indent="-457200">
              <a:buFont typeface="+mj-lt"/>
              <a:buAutoNum type="arabicPeriod"/>
            </a:pPr>
            <a:r>
              <a:rPr lang="en-US" sz="1900" b="0" dirty="0" smtClean="0">
                <a:solidFill>
                  <a:schemeClr val="tx1"/>
                </a:solidFill>
              </a:rPr>
              <a:t>Patent </a:t>
            </a:r>
            <a:r>
              <a:rPr lang="en-US" sz="1900" b="0" dirty="0" smtClean="0">
                <a:solidFill>
                  <a:schemeClr val="tx1"/>
                </a:solidFill>
              </a:rPr>
              <a:t>P&amp;M                             Equity</a:t>
            </a:r>
            <a:endParaRPr lang="en-US" sz="1900" b="0" dirty="0" smtClean="0">
              <a:solidFill>
                <a:schemeClr val="tx1"/>
              </a:solidFill>
            </a:endParaRPr>
          </a:p>
          <a:p>
            <a:pPr marL="457200" indent="-457200">
              <a:buFont typeface="+mj-lt"/>
              <a:buAutoNum type="arabicPeriod"/>
            </a:pPr>
            <a:r>
              <a:rPr lang="en-US" sz="1900" b="0" dirty="0" smtClean="0">
                <a:solidFill>
                  <a:schemeClr val="tx1"/>
                </a:solidFill>
              </a:rPr>
              <a:t>Patent</a:t>
            </a:r>
            <a:r>
              <a:rPr lang="en-US" sz="1900" b="0" dirty="0" smtClean="0">
                <a:solidFill>
                  <a:schemeClr val="tx1"/>
                </a:solidFill>
              </a:rPr>
              <a:t> </a:t>
            </a:r>
            <a:r>
              <a:rPr lang="en-US" sz="1900" b="0" dirty="0" smtClean="0">
                <a:solidFill>
                  <a:schemeClr val="tx1"/>
                </a:solidFill>
              </a:rPr>
              <a:t>E</a:t>
            </a:r>
            <a:r>
              <a:rPr lang="en-US" sz="1900" b="0" dirty="0" smtClean="0">
                <a:solidFill>
                  <a:schemeClr val="tx1"/>
                </a:solidFill>
              </a:rPr>
              <a:t>nforcement                Patent P&amp;M</a:t>
            </a:r>
            <a:endParaRPr lang="en-US" sz="1900" b="0" dirty="0" smtClean="0">
              <a:solidFill>
                <a:schemeClr val="tx1"/>
              </a:solidFill>
            </a:endParaRPr>
          </a:p>
          <a:p>
            <a:pPr marL="457200" indent="-457200">
              <a:buFont typeface="+mj-lt"/>
              <a:buAutoNum type="arabicPeriod"/>
            </a:pPr>
            <a:r>
              <a:rPr lang="en-US" sz="1900" b="0" dirty="0" smtClean="0">
                <a:solidFill>
                  <a:schemeClr val="tx1"/>
                </a:solidFill>
              </a:rPr>
              <a:t>Infringement </a:t>
            </a:r>
            <a:r>
              <a:rPr lang="en-US" sz="1900" b="0" dirty="0" smtClean="0">
                <a:solidFill>
                  <a:schemeClr val="tx1"/>
                </a:solidFill>
              </a:rPr>
              <a:t>defense              Patent Enforcement</a:t>
            </a:r>
            <a:endParaRPr lang="en-US" sz="1900" b="0" dirty="0" smtClean="0">
              <a:solidFill>
                <a:schemeClr val="tx1"/>
              </a:solidFill>
            </a:endParaRPr>
          </a:p>
          <a:p>
            <a:pPr marL="457200" indent="-457200">
              <a:buFont typeface="+mj-lt"/>
              <a:buAutoNum type="arabicPeriod"/>
            </a:pPr>
            <a:r>
              <a:rPr lang="en-US" sz="1900" b="0" dirty="0" smtClean="0">
                <a:solidFill>
                  <a:schemeClr val="tx1"/>
                </a:solidFill>
              </a:rPr>
              <a:t>R &amp; D </a:t>
            </a:r>
            <a:r>
              <a:rPr lang="en-US" sz="1900" b="0" dirty="0" smtClean="0">
                <a:solidFill>
                  <a:schemeClr val="tx1"/>
                </a:solidFill>
              </a:rPr>
              <a:t>/ Consulting                  Infringement Defense </a:t>
            </a:r>
            <a:endParaRPr lang="en-US" sz="1900" b="0" dirty="0" smtClean="0">
              <a:solidFill>
                <a:schemeClr val="tx1"/>
              </a:solidFill>
            </a:endParaRPr>
          </a:p>
          <a:p>
            <a:pPr marL="457200" indent="-457200">
              <a:buFont typeface="+mj-lt"/>
              <a:buAutoNum type="arabicPeriod"/>
            </a:pPr>
            <a:r>
              <a:rPr lang="en-US" sz="1900" b="0" dirty="0" smtClean="0">
                <a:solidFill>
                  <a:schemeClr val="tx1"/>
                </a:solidFill>
              </a:rPr>
              <a:t>Regulatory </a:t>
            </a:r>
            <a:r>
              <a:rPr lang="en-US" sz="1900" b="0" dirty="0" smtClean="0">
                <a:solidFill>
                  <a:schemeClr val="tx1"/>
                </a:solidFill>
              </a:rPr>
              <a:t>S</a:t>
            </a:r>
            <a:r>
              <a:rPr lang="en-US" sz="1900" b="0" dirty="0" smtClean="0">
                <a:solidFill>
                  <a:schemeClr val="tx1"/>
                </a:solidFill>
              </a:rPr>
              <a:t>upport                 Reps/Warranties/</a:t>
            </a:r>
            <a:r>
              <a:rPr lang="en-US" sz="1900" b="0" dirty="0" err="1" smtClean="0">
                <a:solidFill>
                  <a:schemeClr val="tx1"/>
                </a:solidFill>
              </a:rPr>
              <a:t>Indem</a:t>
            </a:r>
            <a:r>
              <a:rPr lang="en-US" sz="1900" b="0" dirty="0" smtClean="0">
                <a:solidFill>
                  <a:schemeClr val="tx1"/>
                </a:solidFill>
              </a:rPr>
              <a:t>.</a:t>
            </a:r>
            <a:endParaRPr lang="en-US" sz="1900" b="0" dirty="0" smtClean="0">
              <a:solidFill>
                <a:schemeClr val="tx1"/>
              </a:solidFill>
            </a:endParaRPr>
          </a:p>
          <a:p>
            <a:pPr marL="457200" indent="-457200">
              <a:buFont typeface="+mj-lt"/>
              <a:buAutoNum type="arabicPeriod"/>
            </a:pPr>
            <a:r>
              <a:rPr lang="en-US" sz="1900" b="0" dirty="0" smtClean="0">
                <a:solidFill>
                  <a:schemeClr val="tx1"/>
                </a:solidFill>
              </a:rPr>
              <a:t>General </a:t>
            </a:r>
            <a:r>
              <a:rPr lang="en-US" sz="1900" b="0" dirty="0">
                <a:solidFill>
                  <a:schemeClr val="tx1"/>
                </a:solidFill>
              </a:rPr>
              <a:t>R</a:t>
            </a:r>
            <a:r>
              <a:rPr lang="en-US" sz="1900" b="0" dirty="0" smtClean="0">
                <a:solidFill>
                  <a:schemeClr val="tx1"/>
                </a:solidFill>
              </a:rPr>
              <a:t>eps /</a:t>
            </a:r>
            <a:r>
              <a:rPr lang="en-US" sz="1900" b="0" dirty="0" err="1" smtClean="0">
                <a:solidFill>
                  <a:schemeClr val="tx1"/>
                </a:solidFill>
              </a:rPr>
              <a:t>Warr</a:t>
            </a:r>
            <a:r>
              <a:rPr lang="en-US" sz="1900" b="0" dirty="0" smtClean="0">
                <a:solidFill>
                  <a:schemeClr val="tx1"/>
                </a:solidFill>
              </a:rPr>
              <a:t>.               Public Recognition</a:t>
            </a:r>
            <a:endParaRPr lang="en-US" sz="1900" b="0" dirty="0" smtClean="0">
              <a:solidFill>
                <a:schemeClr val="tx1"/>
              </a:solidFill>
            </a:endParaRPr>
          </a:p>
          <a:p>
            <a:pPr marL="293687" lvl="1" indent="0">
              <a:buNone/>
            </a:pPr>
            <a:endParaRPr lang="en-US" sz="2000" b="0" dirty="0" smtClean="0">
              <a:solidFill>
                <a:schemeClr val="tx1"/>
              </a:solidFill>
            </a:endParaRPr>
          </a:p>
          <a:p>
            <a:pPr marL="296862" lvl="1" indent="0">
              <a:buNone/>
            </a:pPr>
            <a:r>
              <a:rPr lang="en-US" sz="2000" dirty="0" smtClean="0"/>
              <a:t> </a:t>
            </a:r>
            <a:endParaRPr lang="en-US" sz="2000" b="0" dirty="0" smtClean="0">
              <a:solidFill>
                <a:schemeClr val="tx1"/>
              </a:solidFill>
            </a:endParaRPr>
          </a:p>
        </p:txBody>
      </p:sp>
    </p:spTree>
    <p:extLst>
      <p:ext uri="{BB962C8B-B14F-4D97-AF65-F5344CB8AC3E}">
        <p14:creationId xmlns:p14="http://schemas.microsoft.com/office/powerpoint/2010/main" val="9716943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731500" y="228600"/>
            <a:ext cx="8295480" cy="1049720"/>
          </a:xfrm>
        </p:spPr>
        <p:txBody>
          <a:bodyPr/>
          <a:lstStyle/>
          <a:p>
            <a:r>
              <a:rPr lang="en-US" sz="2400" b="0" dirty="0">
                <a:latin typeface="Arial" pitchFamily="34" charset="0"/>
                <a:cs typeface="Arial" pitchFamily="34" charset="0"/>
              </a:rPr>
              <a:t> </a:t>
            </a:r>
            <a:r>
              <a:rPr lang="en-US" sz="2400" b="0" dirty="0" smtClean="0">
                <a:latin typeface="Arial" pitchFamily="34" charset="0"/>
                <a:cs typeface="Arial" pitchFamily="34" charset="0"/>
              </a:rPr>
              <a:t>   </a:t>
            </a:r>
            <a:r>
              <a:rPr lang="en-US" sz="2400" b="0" dirty="0" smtClean="0">
                <a:latin typeface="Arial" pitchFamily="34" charset="0"/>
                <a:cs typeface="Arial" pitchFamily="34" charset="0"/>
              </a:rPr>
              <a:t> Valuation &amp; Pricing of Tech-based Intellectual Property</a:t>
            </a:r>
            <a:endParaRPr lang="en-US" sz="2400" b="0" dirty="0" smtClean="0">
              <a:latin typeface="Arial" pitchFamily="34" charset="0"/>
              <a:cs typeface="Arial" pitchFamily="34" charset="0"/>
            </a:endParaRPr>
          </a:p>
        </p:txBody>
      </p:sp>
      <p:sp>
        <p:nvSpPr>
          <p:cNvPr id="8195" name="Content Placeholder 2"/>
          <p:cNvSpPr>
            <a:spLocks noGrp="1"/>
          </p:cNvSpPr>
          <p:nvPr>
            <p:ph idx="1"/>
          </p:nvPr>
        </p:nvSpPr>
        <p:spPr>
          <a:xfrm>
            <a:off x="1115550" y="817460"/>
            <a:ext cx="7527222" cy="6040540"/>
          </a:xfrm>
        </p:spPr>
        <p:txBody>
          <a:bodyPr/>
          <a:lstStyle/>
          <a:p>
            <a:pPr marL="296862" lvl="1" indent="0">
              <a:buNone/>
            </a:pPr>
            <a:endParaRPr lang="en-US" sz="2000" dirty="0"/>
          </a:p>
          <a:p>
            <a:pPr marL="296862" lvl="1" indent="0">
              <a:buNone/>
            </a:pPr>
            <a:r>
              <a:rPr lang="en-US" sz="2400" dirty="0">
                <a:latin typeface="Arial" pitchFamily="34" charset="0"/>
                <a:cs typeface="Arial" pitchFamily="34" charset="0"/>
              </a:rPr>
              <a:t>Summary for Buying and Selling:</a:t>
            </a:r>
          </a:p>
          <a:p>
            <a:pPr marL="296862" lvl="1" indent="0">
              <a:buNone/>
            </a:pPr>
            <a:endParaRPr lang="en-US" sz="2200" dirty="0">
              <a:solidFill>
                <a:srgbClr val="FF0000"/>
              </a:solidFill>
            </a:endParaRPr>
          </a:p>
          <a:p>
            <a:pPr lvl="1">
              <a:buFont typeface="Arial" pitchFamily="34" charset="0"/>
              <a:buChar char="•"/>
            </a:pPr>
            <a:r>
              <a:rPr lang="en-US" sz="2200" dirty="0" smtClean="0">
                <a:solidFill>
                  <a:srgbClr val="FF0000"/>
                </a:solidFill>
              </a:rPr>
              <a:t>Valuatio</a:t>
            </a:r>
            <a:r>
              <a:rPr lang="en-US" sz="2200" dirty="0" smtClean="0"/>
              <a:t>n is a function of Perspective and, is then individual</a:t>
            </a:r>
          </a:p>
          <a:p>
            <a:pPr marL="296862" lvl="1" indent="0">
              <a:buNone/>
            </a:pPr>
            <a:r>
              <a:rPr lang="en-US" sz="2200" dirty="0" smtClean="0"/>
              <a:t>   i.e.  Valuation = f (Perspective), Therefore, </a:t>
            </a:r>
          </a:p>
          <a:p>
            <a:pPr marL="296862" lvl="1" indent="0">
              <a:buNone/>
            </a:pPr>
            <a:r>
              <a:rPr lang="en-US" sz="2200" dirty="0" smtClean="0"/>
              <a:t>   Two buyers will most likely come to two significantly </a:t>
            </a:r>
          </a:p>
          <a:p>
            <a:pPr marL="296862" lvl="1" indent="0">
              <a:buNone/>
            </a:pPr>
            <a:r>
              <a:rPr lang="en-US" sz="2200" dirty="0"/>
              <a:t> </a:t>
            </a:r>
            <a:r>
              <a:rPr lang="en-US" sz="2200" dirty="0" smtClean="0"/>
              <a:t>   </a:t>
            </a:r>
            <a:r>
              <a:rPr lang="en-US" sz="2200" dirty="0" smtClean="0"/>
              <a:t>valuations </a:t>
            </a:r>
          </a:p>
          <a:p>
            <a:pPr marL="296862" lvl="1" indent="0">
              <a:buNone/>
            </a:pPr>
            <a:endParaRPr lang="en-US" sz="2200" b="0" dirty="0">
              <a:solidFill>
                <a:schemeClr val="tx1"/>
              </a:solidFill>
            </a:endParaRPr>
          </a:p>
          <a:p>
            <a:pPr lvl="1">
              <a:buFont typeface="Arial" pitchFamily="34" charset="0"/>
              <a:buChar char="•"/>
            </a:pPr>
            <a:r>
              <a:rPr lang="en-US" sz="2200" dirty="0" smtClean="0">
                <a:solidFill>
                  <a:srgbClr val="FF0000"/>
                </a:solidFill>
              </a:rPr>
              <a:t>Pricing</a:t>
            </a:r>
            <a:r>
              <a:rPr lang="en-US" sz="2200" dirty="0" smtClean="0"/>
              <a:t> is the leverage point of all negotiations. No buyer will ever say to a seller, “This is a great deal, are you sure we would be paying you enough?”</a:t>
            </a:r>
          </a:p>
          <a:p>
            <a:pPr marL="296862" lvl="1" indent="0">
              <a:buNone/>
            </a:pPr>
            <a:endParaRPr lang="en-US" sz="2200" b="0" dirty="0">
              <a:solidFill>
                <a:schemeClr val="tx1"/>
              </a:solidFill>
            </a:endParaRPr>
          </a:p>
          <a:p>
            <a:pPr lvl="1">
              <a:buFont typeface="Arial" pitchFamily="34" charset="0"/>
              <a:buChar char="•"/>
            </a:pPr>
            <a:r>
              <a:rPr lang="en-US" sz="2200" dirty="0" smtClean="0"/>
              <a:t>“Hungry” buyers trend to see more opportunity</a:t>
            </a:r>
            <a:endParaRPr lang="en-US" sz="2200" b="0" dirty="0" smtClean="0">
              <a:solidFill>
                <a:schemeClr val="tx1"/>
              </a:solidFill>
            </a:endParaRPr>
          </a:p>
        </p:txBody>
      </p:sp>
    </p:spTree>
    <p:extLst>
      <p:ext uri="{BB962C8B-B14F-4D97-AF65-F5344CB8AC3E}">
        <p14:creationId xmlns:p14="http://schemas.microsoft.com/office/powerpoint/2010/main" val="36118310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5"/>
          <p:cNvSpPr txBox="1">
            <a:spLocks noChangeArrowheads="1"/>
          </p:cNvSpPr>
          <p:nvPr/>
        </p:nvSpPr>
        <p:spPr bwMode="auto">
          <a:xfrm>
            <a:off x="3035300" y="2122488"/>
            <a:ext cx="3767138" cy="1311275"/>
          </a:xfrm>
          <a:prstGeom prst="rect">
            <a:avLst/>
          </a:prstGeom>
          <a:noFill/>
          <a:ln w="9525">
            <a:noFill/>
            <a:miter lim="800000"/>
            <a:headEnd/>
            <a:tailEnd/>
          </a:ln>
        </p:spPr>
        <p:txBody>
          <a:bodyPr wrap="none">
            <a:spAutoFit/>
          </a:bodyPr>
          <a:lstStyle/>
          <a:p>
            <a:pPr eaLnBrk="0" hangingPunct="0"/>
            <a:r>
              <a:rPr lang="en-US" sz="8000" b="0" dirty="0">
                <a:solidFill>
                  <a:schemeClr val="accent1"/>
                </a:solidFill>
                <a:latin typeface="Times New Roman" pitchFamily="18" charset="0"/>
              </a:rPr>
              <a:t>Thanks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5"/>
          <p:cNvSpPr txBox="1">
            <a:spLocks noChangeArrowheads="1"/>
          </p:cNvSpPr>
          <p:nvPr/>
        </p:nvSpPr>
        <p:spPr bwMode="auto">
          <a:xfrm>
            <a:off x="731500" y="1931988"/>
            <a:ext cx="7949835" cy="4093428"/>
          </a:xfrm>
          <a:prstGeom prst="rect">
            <a:avLst/>
          </a:prstGeom>
          <a:noFill/>
          <a:ln w="9525">
            <a:noFill/>
            <a:miter lim="800000"/>
            <a:headEnd/>
            <a:tailEnd/>
          </a:ln>
        </p:spPr>
        <p:txBody>
          <a:bodyPr wrap="square">
            <a:spAutoFit/>
          </a:bodyPr>
          <a:lstStyle/>
          <a:p>
            <a:pPr algn="ctr" eaLnBrk="0" hangingPunct="0"/>
            <a:r>
              <a:rPr lang="en-US" sz="4000" b="0" dirty="0">
                <a:solidFill>
                  <a:schemeClr val="accent1"/>
                </a:solidFill>
                <a:latin typeface="Times New Roman" pitchFamily="18" charset="0"/>
              </a:rPr>
              <a:t>What Problems Do You See</a:t>
            </a:r>
          </a:p>
          <a:p>
            <a:pPr algn="ctr" eaLnBrk="0" hangingPunct="0"/>
            <a:r>
              <a:rPr lang="en-US" sz="4000" b="0" dirty="0">
                <a:solidFill>
                  <a:schemeClr val="accent1"/>
                </a:solidFill>
                <a:latin typeface="Times New Roman" pitchFamily="18" charset="0"/>
              </a:rPr>
              <a:t>As Important to Address and Why</a:t>
            </a:r>
            <a:r>
              <a:rPr lang="en-US" sz="4000" b="0" dirty="0" smtClean="0">
                <a:solidFill>
                  <a:schemeClr val="accent1"/>
                </a:solidFill>
                <a:latin typeface="Times New Roman" pitchFamily="18" charset="0"/>
              </a:rPr>
              <a:t>?</a:t>
            </a:r>
          </a:p>
          <a:p>
            <a:pPr eaLnBrk="0" hangingPunct="0"/>
            <a:endParaRPr lang="en-US" b="0" dirty="0" smtClean="0">
              <a:solidFill>
                <a:schemeClr val="accent1"/>
              </a:solidFill>
              <a:latin typeface="Times New Roman" pitchFamily="18" charset="0"/>
            </a:endParaRPr>
          </a:p>
          <a:p>
            <a:pPr eaLnBrk="0" hangingPunct="0"/>
            <a:r>
              <a:rPr lang="en-US" b="0" dirty="0" smtClean="0">
                <a:solidFill>
                  <a:schemeClr val="tx1"/>
                </a:solidFill>
                <a:latin typeface="Times New Roman" pitchFamily="18" charset="0"/>
              </a:rPr>
              <a:t>References:</a:t>
            </a:r>
          </a:p>
          <a:p>
            <a:pPr eaLnBrk="0" hangingPunct="0"/>
            <a:endParaRPr lang="en-US" b="0" dirty="0" smtClean="0">
              <a:solidFill>
                <a:schemeClr val="tx1"/>
              </a:solidFill>
              <a:latin typeface="Times New Roman" pitchFamily="18" charset="0"/>
            </a:endParaRPr>
          </a:p>
          <a:p>
            <a:pPr marL="457200" indent="-457200" eaLnBrk="0" hangingPunct="0">
              <a:buFont typeface="Arial" pitchFamily="34" charset="0"/>
              <a:buChar char="•"/>
            </a:pPr>
            <a:r>
              <a:rPr lang="en-US" sz="2400" b="0" dirty="0" smtClean="0">
                <a:solidFill>
                  <a:schemeClr val="tx1"/>
                </a:solidFill>
                <a:latin typeface="Times New Roman" pitchFamily="18" charset="0"/>
              </a:rPr>
              <a:t>“Valuation and Pricing of Technology-Based Intellectual </a:t>
            </a:r>
          </a:p>
          <a:p>
            <a:pPr eaLnBrk="0" hangingPunct="0"/>
            <a:r>
              <a:rPr lang="en-US" sz="2400" b="0" dirty="0">
                <a:solidFill>
                  <a:schemeClr val="tx1"/>
                </a:solidFill>
                <a:latin typeface="Times New Roman" pitchFamily="18" charset="0"/>
              </a:rPr>
              <a:t> </a:t>
            </a:r>
            <a:r>
              <a:rPr lang="en-US" sz="2400" b="0" dirty="0" smtClean="0">
                <a:solidFill>
                  <a:schemeClr val="tx1"/>
                </a:solidFill>
                <a:latin typeface="Times New Roman" pitchFamily="18" charset="0"/>
              </a:rPr>
              <a:t>     Property” By Richard </a:t>
            </a:r>
            <a:r>
              <a:rPr lang="en-US" sz="2400" b="0" dirty="0" err="1" smtClean="0">
                <a:solidFill>
                  <a:schemeClr val="tx1"/>
                </a:solidFill>
                <a:latin typeface="Times New Roman" pitchFamily="18" charset="0"/>
              </a:rPr>
              <a:t>Razgaitis</a:t>
            </a:r>
            <a:r>
              <a:rPr lang="en-US" sz="2400" b="0" dirty="0" smtClean="0">
                <a:solidFill>
                  <a:schemeClr val="tx1"/>
                </a:solidFill>
                <a:latin typeface="Times New Roman" pitchFamily="18" charset="0"/>
              </a:rPr>
              <a:t>, John Wiley &amp; Sons, 2003</a:t>
            </a:r>
          </a:p>
          <a:p>
            <a:pPr eaLnBrk="0" hangingPunct="0"/>
            <a:endParaRPr lang="en-US" sz="2400" b="0" dirty="0">
              <a:solidFill>
                <a:schemeClr val="tx1"/>
              </a:solidFill>
              <a:latin typeface="Times New Roman" pitchFamily="18" charset="0"/>
            </a:endParaRPr>
          </a:p>
          <a:p>
            <a:pPr eaLnBrk="0" hangingPunct="0"/>
            <a:endParaRPr lang="en-US" sz="2400" b="0" dirty="0">
              <a:solidFill>
                <a:schemeClr val="tx1"/>
              </a:solidFill>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5121" y="1700774"/>
            <a:ext cx="7676268" cy="4800625"/>
          </a:xfrm>
        </p:spPr>
        <p:txBody>
          <a:bodyPr/>
          <a:lstStyle/>
          <a:p>
            <a:pPr marL="457200" indent="-457200">
              <a:buFont typeface="Arial" pitchFamily="34" charset="0"/>
              <a:buChar char="•"/>
            </a:pPr>
            <a:r>
              <a:rPr lang="en-US" b="0" dirty="0" smtClean="0">
                <a:latin typeface="Cambria" pitchFamily="18" charset="0"/>
                <a:cs typeface="Arial" pitchFamily="34" charset="0"/>
              </a:rPr>
              <a:t>This </a:t>
            </a:r>
            <a:r>
              <a:rPr lang="en-US" b="0" dirty="0" smtClean="0">
                <a:latin typeface="Calibri" pitchFamily="34" charset="0"/>
                <a:cs typeface="Calibri" pitchFamily="34" charset="0"/>
              </a:rPr>
              <a:t>lecturer</a:t>
            </a:r>
            <a:r>
              <a:rPr lang="en-US" b="0" dirty="0" smtClean="0">
                <a:latin typeface="Cambria" pitchFamily="18" charset="0"/>
                <a:cs typeface="Arial" pitchFamily="34" charset="0"/>
              </a:rPr>
              <a:t> is about valuation and Pricing of Technology</a:t>
            </a:r>
            <a:br>
              <a:rPr lang="en-US" b="0" dirty="0" smtClean="0">
                <a:latin typeface="Cambria" pitchFamily="18" charset="0"/>
                <a:cs typeface="Arial" pitchFamily="34" charset="0"/>
              </a:rPr>
            </a:br>
            <a:r>
              <a:rPr lang="en-US" b="0" dirty="0" smtClean="0">
                <a:latin typeface="Cambria" pitchFamily="18" charset="0"/>
                <a:cs typeface="Arial" pitchFamily="34" charset="0"/>
              </a:rPr>
              <a:t>-</a:t>
            </a:r>
            <a:r>
              <a:rPr lang="en-US" sz="2400" dirty="0" smtClean="0">
                <a:solidFill>
                  <a:schemeClr val="tx1"/>
                </a:solidFill>
                <a:latin typeface="Cambria" pitchFamily="18" charset="0"/>
                <a:cs typeface="Arial" pitchFamily="34" charset="0"/>
              </a:rPr>
              <a:t>Technology</a:t>
            </a:r>
            <a:r>
              <a:rPr lang="en-US" sz="2400" b="0" dirty="0" smtClean="0">
                <a:latin typeface="Cambria" pitchFamily="18" charset="0"/>
                <a:cs typeface="Arial" pitchFamily="34" charset="0"/>
              </a:rPr>
              <a:t> (or early stage technology) is meant potential new business opportunities for early or mature state of R &amp; D and generally not yet to be commercialized</a:t>
            </a:r>
            <a:br>
              <a:rPr lang="en-US" sz="2400" b="0" dirty="0" smtClean="0">
                <a:latin typeface="Cambria" pitchFamily="18" charset="0"/>
                <a:cs typeface="Arial" pitchFamily="34" charset="0"/>
              </a:rPr>
            </a:br>
            <a:r>
              <a:rPr lang="en-US" sz="2400" b="0" dirty="0">
                <a:latin typeface="Cambria" pitchFamily="18" charset="0"/>
                <a:cs typeface="Arial" pitchFamily="34" charset="0"/>
              </a:rPr>
              <a:t/>
            </a:r>
            <a:br>
              <a:rPr lang="en-US" sz="2400" b="0" dirty="0">
                <a:latin typeface="Cambria" pitchFamily="18" charset="0"/>
                <a:cs typeface="Arial" pitchFamily="34" charset="0"/>
              </a:rPr>
            </a:br>
            <a:r>
              <a:rPr lang="en-US" sz="2400" b="0" dirty="0" smtClean="0">
                <a:latin typeface="Cambria" pitchFamily="18" charset="0"/>
                <a:cs typeface="Arial" pitchFamily="34" charset="0"/>
              </a:rPr>
              <a:t>-</a:t>
            </a:r>
            <a:r>
              <a:rPr lang="en-US" sz="2400" dirty="0" smtClean="0">
                <a:latin typeface="Cambria" pitchFamily="18" charset="0"/>
                <a:cs typeface="Arial" pitchFamily="34" charset="0"/>
              </a:rPr>
              <a:t>Valuation</a:t>
            </a:r>
            <a:r>
              <a:rPr lang="en-US" sz="2400" b="0" dirty="0" smtClean="0">
                <a:latin typeface="Cambria" pitchFamily="18" charset="0"/>
                <a:cs typeface="Arial" pitchFamily="34" charset="0"/>
              </a:rPr>
              <a:t> is about determining what something is worth intrinsically. It is an idea that both the seller and buyer need to do for many purposes</a:t>
            </a:r>
            <a:br>
              <a:rPr lang="en-US" sz="2400" b="0" dirty="0" smtClean="0">
                <a:latin typeface="Cambria" pitchFamily="18" charset="0"/>
                <a:cs typeface="Arial" pitchFamily="34" charset="0"/>
              </a:rPr>
            </a:br>
            <a:r>
              <a:rPr lang="en-US" sz="2400" b="0" dirty="0">
                <a:latin typeface="Cambria" pitchFamily="18" charset="0"/>
                <a:cs typeface="Arial" pitchFamily="34" charset="0"/>
              </a:rPr>
              <a:t/>
            </a:r>
            <a:br>
              <a:rPr lang="en-US" sz="2400" b="0" dirty="0">
                <a:latin typeface="Cambria" pitchFamily="18" charset="0"/>
                <a:cs typeface="Arial" pitchFamily="34" charset="0"/>
              </a:rPr>
            </a:br>
            <a:r>
              <a:rPr lang="en-US" sz="2400" b="0" dirty="0" smtClean="0">
                <a:latin typeface="Cambria" pitchFamily="18" charset="0"/>
                <a:cs typeface="Arial" pitchFamily="34" charset="0"/>
              </a:rPr>
              <a:t>-</a:t>
            </a:r>
            <a:r>
              <a:rPr lang="en-US" sz="2400" dirty="0" smtClean="0">
                <a:latin typeface="Cambria" pitchFamily="18" charset="0"/>
                <a:cs typeface="Arial" pitchFamily="34" charset="0"/>
              </a:rPr>
              <a:t>Pricing</a:t>
            </a:r>
            <a:r>
              <a:rPr lang="en-US" sz="2400" b="0" dirty="0" smtClean="0">
                <a:latin typeface="Cambria" pitchFamily="18" charset="0"/>
                <a:cs typeface="Arial" pitchFamily="34" charset="0"/>
              </a:rPr>
              <a:t> is about negotiating and Communicating (done by both seller and buyer once a valuation is done). It is an agreement</a:t>
            </a:r>
            <a:endParaRPr lang="en-US" sz="2400" b="0" dirty="0">
              <a:latin typeface="Cambria" pitchFamily="18" charset="0"/>
              <a:cs typeface="Arial" pitchFamily="34" charset="0"/>
            </a:endParaRPr>
          </a:p>
        </p:txBody>
      </p:sp>
    </p:spTree>
    <p:extLst>
      <p:ext uri="{BB962C8B-B14F-4D97-AF65-F5344CB8AC3E}">
        <p14:creationId xmlns:p14="http://schemas.microsoft.com/office/powerpoint/2010/main" val="4066722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5121" y="1700774"/>
            <a:ext cx="7676268" cy="4800625"/>
          </a:xfrm>
        </p:spPr>
        <p:txBody>
          <a:bodyPr/>
          <a:lstStyle/>
          <a:p>
            <a:pPr marL="457200" indent="-457200">
              <a:buFont typeface="Arial" pitchFamily="34" charset="0"/>
              <a:buChar char="•"/>
            </a:pPr>
            <a:r>
              <a:rPr lang="en-US" b="0" dirty="0" smtClean="0">
                <a:latin typeface="Cambria" pitchFamily="18" charset="0"/>
                <a:cs typeface="Arial" pitchFamily="34" charset="0"/>
              </a:rPr>
              <a:t> </a:t>
            </a:r>
            <a:r>
              <a:rPr lang="en-US" sz="3200" dirty="0" smtClean="0">
                <a:latin typeface="Cambria" pitchFamily="18" charset="0"/>
                <a:cs typeface="Arial" pitchFamily="34" charset="0"/>
              </a:rPr>
              <a:t>TR R A DE </a:t>
            </a:r>
            <a:r>
              <a:rPr lang="en-US" sz="3200" b="0" dirty="0" smtClean="0">
                <a:latin typeface="Cambria" pitchFamily="18" charset="0"/>
                <a:cs typeface="Arial" pitchFamily="34" charset="0"/>
              </a:rPr>
              <a:t>– </a:t>
            </a:r>
            <a:r>
              <a:rPr lang="en-US" b="0" dirty="0" smtClean="0">
                <a:latin typeface="Cambria" pitchFamily="18" charset="0"/>
                <a:cs typeface="Arial" pitchFamily="34" charset="0"/>
              </a:rPr>
              <a:t/>
            </a:r>
            <a:br>
              <a:rPr lang="en-US" b="0" dirty="0" smtClean="0">
                <a:latin typeface="Cambria" pitchFamily="18" charset="0"/>
                <a:cs typeface="Arial" pitchFamily="34" charset="0"/>
              </a:rPr>
            </a:br>
            <a:r>
              <a:rPr lang="en-US" b="0" dirty="0">
                <a:latin typeface="Cambria" pitchFamily="18" charset="0"/>
                <a:cs typeface="Arial" pitchFamily="34" charset="0"/>
              </a:rPr>
              <a:t> </a:t>
            </a:r>
            <a:r>
              <a:rPr lang="en-US" b="0" dirty="0" smtClean="0">
                <a:latin typeface="Cambria" pitchFamily="18" charset="0"/>
                <a:cs typeface="Arial" pitchFamily="34" charset="0"/>
              </a:rPr>
              <a:t> </a:t>
            </a:r>
            <a:br>
              <a:rPr lang="en-US" b="0" dirty="0" smtClean="0">
                <a:latin typeface="Cambria" pitchFamily="18" charset="0"/>
                <a:cs typeface="Arial" pitchFamily="34" charset="0"/>
              </a:rPr>
            </a:br>
            <a:r>
              <a:rPr lang="en-US" b="0" dirty="0">
                <a:latin typeface="Cambria" pitchFamily="18" charset="0"/>
                <a:cs typeface="Arial" pitchFamily="34" charset="0"/>
              </a:rPr>
              <a:t> </a:t>
            </a:r>
            <a:r>
              <a:rPr lang="en-US" b="0" dirty="0" smtClean="0">
                <a:latin typeface="Cambria" pitchFamily="18" charset="0"/>
                <a:cs typeface="Arial" pitchFamily="34" charset="0"/>
              </a:rPr>
              <a:t> -It is about: Technology Rights (TR) becoming </a:t>
            </a:r>
            <a:br>
              <a:rPr lang="en-US" b="0" dirty="0" smtClean="0">
                <a:latin typeface="Cambria" pitchFamily="18" charset="0"/>
                <a:cs typeface="Arial" pitchFamily="34" charset="0"/>
              </a:rPr>
            </a:br>
            <a:r>
              <a:rPr lang="en-US" b="0" dirty="0">
                <a:latin typeface="Cambria" pitchFamily="18" charset="0"/>
                <a:cs typeface="Arial" pitchFamily="34" charset="0"/>
              </a:rPr>
              <a:t> </a:t>
            </a:r>
            <a:r>
              <a:rPr lang="en-US" b="0" dirty="0" smtClean="0">
                <a:latin typeface="Cambria" pitchFamily="18" charset="0"/>
                <a:cs typeface="Arial" pitchFamily="34" charset="0"/>
              </a:rPr>
              <a:t> the economic basis of a deal (DE, Deal</a:t>
            </a:r>
            <a:br>
              <a:rPr lang="en-US" b="0" dirty="0" smtClean="0">
                <a:latin typeface="Cambria" pitchFamily="18" charset="0"/>
                <a:cs typeface="Arial" pitchFamily="34" charset="0"/>
              </a:rPr>
            </a:br>
            <a:r>
              <a:rPr lang="en-US" b="0" dirty="0">
                <a:latin typeface="Cambria" pitchFamily="18" charset="0"/>
                <a:cs typeface="Arial" pitchFamily="34" charset="0"/>
              </a:rPr>
              <a:t> </a:t>
            </a:r>
            <a:r>
              <a:rPr lang="en-US" b="0" dirty="0" smtClean="0">
                <a:latin typeface="Cambria" pitchFamily="18" charset="0"/>
                <a:cs typeface="Arial" pitchFamily="34" charset="0"/>
              </a:rPr>
              <a:t> Economics) as determined by Risk </a:t>
            </a:r>
            <a:r>
              <a:rPr lang="en-US" b="0" dirty="0" err="1" smtClean="0">
                <a:latin typeface="Cambria" pitchFamily="18" charset="0"/>
                <a:cs typeface="Arial" pitchFamily="34" charset="0"/>
              </a:rPr>
              <a:t>characteri</a:t>
            </a:r>
            <a:r>
              <a:rPr lang="en-US" b="0" dirty="0" smtClean="0">
                <a:latin typeface="Cambria" pitchFamily="18" charset="0"/>
                <a:cs typeface="Arial" pitchFamily="34" charset="0"/>
              </a:rPr>
              <a:t>-</a:t>
            </a:r>
            <a:br>
              <a:rPr lang="en-US" b="0" dirty="0" smtClean="0">
                <a:latin typeface="Cambria" pitchFamily="18" charset="0"/>
                <a:cs typeface="Arial" pitchFamily="34" charset="0"/>
              </a:rPr>
            </a:br>
            <a:r>
              <a:rPr lang="en-US" b="0" dirty="0">
                <a:latin typeface="Cambria" pitchFamily="18" charset="0"/>
                <a:cs typeface="Arial" pitchFamily="34" charset="0"/>
              </a:rPr>
              <a:t> </a:t>
            </a:r>
            <a:r>
              <a:rPr lang="en-US" b="0" dirty="0" smtClean="0">
                <a:latin typeface="Cambria" pitchFamily="18" charset="0"/>
                <a:cs typeface="Arial" pitchFamily="34" charset="0"/>
              </a:rPr>
              <a:t> </a:t>
            </a:r>
            <a:r>
              <a:rPr lang="en-US" b="0" dirty="0" err="1" smtClean="0">
                <a:latin typeface="Cambria" pitchFamily="18" charset="0"/>
                <a:cs typeface="Arial" pitchFamily="34" charset="0"/>
              </a:rPr>
              <a:t>zation</a:t>
            </a:r>
            <a:r>
              <a:rPr lang="en-US" b="0" dirty="0" smtClean="0">
                <a:latin typeface="Cambria" pitchFamily="18" charset="0"/>
                <a:cs typeface="Arial" pitchFamily="34" charset="0"/>
              </a:rPr>
              <a:t> (R) and the Art (A) of creating deal-</a:t>
            </a:r>
            <a:br>
              <a:rPr lang="en-US" b="0" dirty="0" smtClean="0">
                <a:latin typeface="Cambria" pitchFamily="18" charset="0"/>
                <a:cs typeface="Arial" pitchFamily="34" charset="0"/>
              </a:rPr>
            </a:br>
            <a:r>
              <a:rPr lang="en-US" b="0" dirty="0">
                <a:latin typeface="Cambria" pitchFamily="18" charset="0"/>
                <a:cs typeface="Arial" pitchFamily="34" charset="0"/>
              </a:rPr>
              <a:t> </a:t>
            </a:r>
            <a:r>
              <a:rPr lang="en-US" b="0" dirty="0" smtClean="0">
                <a:latin typeface="Cambria" pitchFamily="18" charset="0"/>
                <a:cs typeface="Arial" pitchFamily="34" charset="0"/>
              </a:rPr>
              <a:t> making opportunities</a:t>
            </a:r>
            <a:br>
              <a:rPr lang="en-US" b="0" dirty="0" smtClean="0">
                <a:latin typeface="Cambria" pitchFamily="18" charset="0"/>
                <a:cs typeface="Arial" pitchFamily="34" charset="0"/>
              </a:rPr>
            </a:br>
            <a:r>
              <a:rPr lang="en-US" b="0" dirty="0">
                <a:latin typeface="Cambria" pitchFamily="18" charset="0"/>
                <a:cs typeface="Arial" pitchFamily="34" charset="0"/>
              </a:rPr>
              <a:t/>
            </a:r>
            <a:br>
              <a:rPr lang="en-US" b="0" dirty="0">
                <a:latin typeface="Cambria" pitchFamily="18" charset="0"/>
                <a:cs typeface="Arial" pitchFamily="34" charset="0"/>
              </a:rPr>
            </a:br>
            <a:r>
              <a:rPr lang="en-US" b="0" dirty="0" smtClean="0">
                <a:latin typeface="Cambria" pitchFamily="18" charset="0"/>
                <a:cs typeface="Arial" pitchFamily="34" charset="0"/>
              </a:rPr>
              <a:t>  -It is about linking the idea of licensing value</a:t>
            </a:r>
            <a:br>
              <a:rPr lang="en-US" b="0" dirty="0" smtClean="0">
                <a:latin typeface="Cambria" pitchFamily="18" charset="0"/>
                <a:cs typeface="Arial" pitchFamily="34" charset="0"/>
              </a:rPr>
            </a:br>
            <a:r>
              <a:rPr lang="en-US" b="0" dirty="0">
                <a:latin typeface="Cambria" pitchFamily="18" charset="0"/>
                <a:cs typeface="Arial" pitchFamily="34" charset="0"/>
              </a:rPr>
              <a:t> </a:t>
            </a:r>
            <a:r>
              <a:rPr lang="en-US" b="0" dirty="0" smtClean="0">
                <a:latin typeface="Cambria" pitchFamily="18" charset="0"/>
                <a:cs typeface="Arial" pitchFamily="34" charset="0"/>
              </a:rPr>
              <a:t>  creation to the traditional meaning of </a:t>
            </a:r>
            <a:r>
              <a:rPr lang="en-US" b="0" i="1" dirty="0" smtClean="0">
                <a:latin typeface="Cambria" pitchFamily="18" charset="0"/>
                <a:cs typeface="Arial" pitchFamily="34" charset="0"/>
              </a:rPr>
              <a:t>trade</a:t>
            </a:r>
            <a:br>
              <a:rPr lang="en-US" b="0" i="1" dirty="0" smtClean="0">
                <a:latin typeface="Cambria" pitchFamily="18" charset="0"/>
                <a:cs typeface="Arial" pitchFamily="34" charset="0"/>
              </a:rPr>
            </a:br>
            <a:r>
              <a:rPr lang="en-US" b="0" i="1" dirty="0">
                <a:latin typeface="Cambria" pitchFamily="18" charset="0"/>
                <a:cs typeface="Arial" pitchFamily="34" charset="0"/>
              </a:rPr>
              <a:t> </a:t>
            </a:r>
            <a:r>
              <a:rPr lang="en-US" b="0" i="1" dirty="0" smtClean="0">
                <a:latin typeface="Cambria" pitchFamily="18" charset="0"/>
                <a:cs typeface="Arial" pitchFamily="34" charset="0"/>
              </a:rPr>
              <a:t>  </a:t>
            </a:r>
            <a:r>
              <a:rPr lang="en-US" b="0" dirty="0" smtClean="0">
                <a:latin typeface="Cambria" pitchFamily="18" charset="0"/>
                <a:cs typeface="Arial" pitchFamily="34" charset="0"/>
              </a:rPr>
              <a:t>as a value-creation event </a:t>
            </a:r>
            <a:br>
              <a:rPr lang="en-US" b="0" dirty="0" smtClean="0">
                <a:latin typeface="Cambria" pitchFamily="18" charset="0"/>
                <a:cs typeface="Arial" pitchFamily="34" charset="0"/>
              </a:rPr>
            </a:br>
            <a:r>
              <a:rPr lang="en-US" b="0" dirty="0">
                <a:latin typeface="Cambria" pitchFamily="18" charset="0"/>
                <a:cs typeface="Arial" pitchFamily="34" charset="0"/>
              </a:rPr>
              <a:t/>
            </a:r>
            <a:br>
              <a:rPr lang="en-US" b="0" dirty="0">
                <a:latin typeface="Cambria" pitchFamily="18" charset="0"/>
                <a:cs typeface="Arial" pitchFamily="34" charset="0"/>
              </a:rPr>
            </a:br>
            <a:r>
              <a:rPr lang="en-US" b="0" dirty="0" smtClean="0">
                <a:latin typeface="Cambria" pitchFamily="18" charset="0"/>
                <a:cs typeface="Arial" pitchFamily="34" charset="0"/>
              </a:rPr>
              <a:t/>
            </a:r>
            <a:br>
              <a:rPr lang="en-US" b="0" dirty="0" smtClean="0">
                <a:latin typeface="Cambria" pitchFamily="18" charset="0"/>
                <a:cs typeface="Arial" pitchFamily="34" charset="0"/>
              </a:rPr>
            </a:br>
            <a:endParaRPr lang="en-US" sz="2400" b="0" dirty="0">
              <a:latin typeface="Cambria" pitchFamily="18" charset="0"/>
              <a:cs typeface="Arial" pitchFamily="34" charset="0"/>
            </a:endParaRPr>
          </a:p>
        </p:txBody>
      </p:sp>
    </p:spTree>
    <p:extLst>
      <p:ext uri="{BB962C8B-B14F-4D97-AF65-F5344CB8AC3E}">
        <p14:creationId xmlns:p14="http://schemas.microsoft.com/office/powerpoint/2010/main" val="2538317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5121" y="1700774"/>
            <a:ext cx="7676268" cy="4800625"/>
          </a:xfrm>
        </p:spPr>
        <p:txBody>
          <a:bodyPr/>
          <a:lstStyle/>
          <a:p>
            <a:pPr marL="457200" indent="-457200">
              <a:buFont typeface="Arial" pitchFamily="34" charset="0"/>
              <a:buChar char="•"/>
            </a:pPr>
            <a:r>
              <a:rPr lang="en-US" b="0" dirty="0" smtClean="0">
                <a:latin typeface="Cambria" pitchFamily="18" charset="0"/>
                <a:cs typeface="Arial" pitchFamily="34" charset="0"/>
              </a:rPr>
              <a:t>There  is substantial value in Performing a valuation. There exist methodologies, principles and ideas that can be of great benefit in determination of “fair” value creating agreements</a:t>
            </a:r>
            <a:br>
              <a:rPr lang="en-US" b="0" dirty="0" smtClean="0">
                <a:latin typeface="Cambria" pitchFamily="18" charset="0"/>
                <a:cs typeface="Arial" pitchFamily="34" charset="0"/>
              </a:rPr>
            </a:br>
            <a:r>
              <a:rPr lang="en-US" b="0" dirty="0" smtClean="0">
                <a:latin typeface="Cambria" pitchFamily="18" charset="0"/>
                <a:cs typeface="Arial" pitchFamily="34" charset="0"/>
              </a:rPr>
              <a:t/>
            </a:r>
            <a:br>
              <a:rPr lang="en-US" b="0" dirty="0" smtClean="0">
                <a:latin typeface="Cambria" pitchFamily="18" charset="0"/>
                <a:cs typeface="Arial" pitchFamily="34" charset="0"/>
              </a:rPr>
            </a:br>
            <a:r>
              <a:rPr lang="en-US" b="0" dirty="0" smtClean="0">
                <a:latin typeface="Cambria" pitchFamily="18" charset="0"/>
                <a:cs typeface="Arial" pitchFamily="34" charset="0"/>
              </a:rPr>
              <a:t>The form of thinking, often termed “wisdom” or “reasoned judgment”, is as old as the Bible. One should not expect more precision from any subject matter expert (SME) who is capable of providing.</a:t>
            </a:r>
            <a:br>
              <a:rPr lang="en-US" b="0" dirty="0" smtClean="0">
                <a:latin typeface="Cambria" pitchFamily="18" charset="0"/>
                <a:cs typeface="Arial" pitchFamily="34" charset="0"/>
              </a:rPr>
            </a:br>
            <a:r>
              <a:rPr lang="en-US" b="0" dirty="0">
                <a:latin typeface="Cambria" pitchFamily="18" charset="0"/>
                <a:cs typeface="Arial" pitchFamily="34" charset="0"/>
              </a:rPr>
              <a:t/>
            </a:r>
            <a:br>
              <a:rPr lang="en-US" b="0" dirty="0">
                <a:latin typeface="Cambria" pitchFamily="18" charset="0"/>
                <a:cs typeface="Arial" pitchFamily="34" charset="0"/>
              </a:rPr>
            </a:br>
            <a:r>
              <a:rPr lang="en-US" b="0" dirty="0" smtClean="0">
                <a:latin typeface="Cambria" pitchFamily="18" charset="0"/>
                <a:cs typeface="Arial" pitchFamily="34" charset="0"/>
              </a:rPr>
              <a:t/>
            </a:r>
            <a:br>
              <a:rPr lang="en-US" b="0" dirty="0" smtClean="0">
                <a:latin typeface="Cambria" pitchFamily="18" charset="0"/>
                <a:cs typeface="Arial" pitchFamily="34" charset="0"/>
              </a:rPr>
            </a:br>
            <a:r>
              <a:rPr lang="en-US" b="0" dirty="0">
                <a:latin typeface="Cambria" pitchFamily="18" charset="0"/>
                <a:cs typeface="Arial" pitchFamily="34" charset="0"/>
              </a:rPr>
              <a:t> </a:t>
            </a:r>
            <a:r>
              <a:rPr lang="en-US" b="0" dirty="0" smtClean="0">
                <a:latin typeface="Cambria" pitchFamily="18" charset="0"/>
                <a:cs typeface="Arial" pitchFamily="34" charset="0"/>
              </a:rPr>
              <a:t/>
            </a:r>
            <a:br>
              <a:rPr lang="en-US" b="0" dirty="0" smtClean="0">
                <a:latin typeface="Cambria" pitchFamily="18" charset="0"/>
                <a:cs typeface="Arial" pitchFamily="34" charset="0"/>
              </a:rPr>
            </a:br>
            <a:r>
              <a:rPr lang="en-US" b="0" dirty="0">
                <a:latin typeface="Cambria" pitchFamily="18" charset="0"/>
                <a:cs typeface="Arial" pitchFamily="34" charset="0"/>
              </a:rPr>
              <a:t/>
            </a:r>
            <a:br>
              <a:rPr lang="en-US" b="0" dirty="0">
                <a:latin typeface="Cambria" pitchFamily="18" charset="0"/>
                <a:cs typeface="Arial" pitchFamily="34" charset="0"/>
              </a:rPr>
            </a:br>
            <a:r>
              <a:rPr lang="en-US" b="0" dirty="0" smtClean="0">
                <a:latin typeface="Cambria" pitchFamily="18" charset="0"/>
                <a:cs typeface="Arial" pitchFamily="34" charset="0"/>
              </a:rPr>
              <a:t/>
            </a:r>
            <a:br>
              <a:rPr lang="en-US" b="0" dirty="0" smtClean="0">
                <a:latin typeface="Cambria" pitchFamily="18" charset="0"/>
                <a:cs typeface="Arial" pitchFamily="34" charset="0"/>
              </a:rPr>
            </a:br>
            <a:endParaRPr lang="en-US" sz="2400" b="0" dirty="0">
              <a:latin typeface="Cambria" pitchFamily="18" charset="0"/>
              <a:cs typeface="Arial" pitchFamily="34" charset="0"/>
            </a:endParaRPr>
          </a:p>
        </p:txBody>
      </p:sp>
    </p:spTree>
    <p:extLst>
      <p:ext uri="{BB962C8B-B14F-4D97-AF65-F5344CB8AC3E}">
        <p14:creationId xmlns:p14="http://schemas.microsoft.com/office/powerpoint/2010/main" val="1841543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143000" y="228600"/>
            <a:ext cx="7807325" cy="755650"/>
          </a:xfrm>
        </p:spPr>
        <p:txBody>
          <a:bodyPr/>
          <a:lstStyle/>
          <a:p>
            <a:r>
              <a:rPr lang="en-US" b="0" dirty="0" smtClean="0">
                <a:latin typeface="Arial" pitchFamily="34" charset="0"/>
                <a:cs typeface="Arial" pitchFamily="34" charset="0"/>
              </a:rPr>
              <a:t>What Is Technology Licensing? (1)</a:t>
            </a:r>
          </a:p>
        </p:txBody>
      </p:sp>
      <p:sp>
        <p:nvSpPr>
          <p:cNvPr id="8195" name="Content Placeholder 2"/>
          <p:cNvSpPr>
            <a:spLocks noGrp="1"/>
          </p:cNvSpPr>
          <p:nvPr>
            <p:ph idx="1"/>
          </p:nvPr>
        </p:nvSpPr>
        <p:spPr>
          <a:xfrm>
            <a:off x="1154113" y="933450"/>
            <a:ext cx="7527222" cy="5798380"/>
          </a:xfrm>
        </p:spPr>
        <p:txBody>
          <a:bodyPr/>
          <a:lstStyle/>
          <a:p>
            <a:r>
              <a:rPr lang="en-US" b="0" dirty="0" smtClean="0">
                <a:solidFill>
                  <a:schemeClr val="tx1"/>
                </a:solidFill>
              </a:rPr>
              <a:t>Distinguishing Technology Licensing from Business and Product Licensing</a:t>
            </a:r>
          </a:p>
          <a:p>
            <a:pPr lvl="1"/>
            <a:r>
              <a:rPr lang="en-US" sz="2000" b="1" dirty="0" smtClean="0"/>
              <a:t>Product licensing </a:t>
            </a:r>
            <a:r>
              <a:rPr lang="en-US" sz="2000" dirty="0" smtClean="0"/>
              <a:t>that enable the buyer to duplicate the making of some devices, system, or services that has already been completed and proven by the sellers. The buyer will need to have a “right” business model to realize a profit</a:t>
            </a:r>
          </a:p>
          <a:p>
            <a:pPr lvl="1"/>
            <a:r>
              <a:rPr lang="en-US" sz="2000" dirty="0" smtClean="0"/>
              <a:t>Technology Agreement</a:t>
            </a:r>
          </a:p>
          <a:p>
            <a:pPr lvl="1"/>
            <a:r>
              <a:rPr lang="en-US" sz="2000" dirty="0" smtClean="0"/>
              <a:t>Technology is as a work product of R &amp; D which can be ranged from concept creation &gt; Implementation &amp; Prototype &gt; commercialized product &gt; revenues generations </a:t>
            </a:r>
            <a:r>
              <a:rPr lang="en-US" sz="2000" b="0" dirty="0" smtClean="0">
                <a:solidFill>
                  <a:schemeClr val="tx1"/>
                </a:solidFill>
              </a:rPr>
              <a:t> </a:t>
            </a:r>
          </a:p>
          <a:p>
            <a:endParaRPr lang="en-US" dirty="0" smtClean="0"/>
          </a:p>
          <a:p>
            <a:r>
              <a:rPr lang="en-US" b="0" dirty="0" smtClean="0">
                <a:solidFill>
                  <a:schemeClr val="tx1"/>
                </a:solidFill>
              </a:rPr>
              <a:t>Sellers</a:t>
            </a:r>
            <a:r>
              <a:rPr lang="en-US" dirty="0" smtClean="0"/>
              <a:t> </a:t>
            </a:r>
            <a:r>
              <a:rPr lang="en-US" b="0" dirty="0" smtClean="0">
                <a:solidFill>
                  <a:schemeClr val="tx1"/>
                </a:solidFill>
              </a:rPr>
              <a:t>and Buyers In Technology Licensing Transactions (TR R A DE)</a:t>
            </a:r>
          </a:p>
          <a:p>
            <a:pPr lvl="1"/>
            <a:r>
              <a:rPr lang="en-US" sz="2000" dirty="0" smtClean="0"/>
              <a:t>The transaction between seller and buyer is a trade</a:t>
            </a:r>
          </a:p>
          <a:p>
            <a:pPr lvl="1"/>
            <a:r>
              <a:rPr lang="en-US" sz="2000" dirty="0" smtClean="0"/>
              <a:t>All t</a:t>
            </a:r>
            <a:r>
              <a:rPr lang="en-US" sz="2000" b="0" dirty="0" smtClean="0">
                <a:solidFill>
                  <a:schemeClr val="tx1"/>
                </a:solidFill>
              </a:rPr>
              <a:t>ransactions are founded on the TR R A DE</a:t>
            </a:r>
          </a:p>
          <a:p>
            <a:pPr lvl="1"/>
            <a:r>
              <a:rPr lang="en-US" sz="2000" dirty="0" smtClean="0"/>
              <a:t>Technology Rights conveyed in the licensing transaction</a:t>
            </a:r>
            <a:endParaRPr lang="en-US" sz="2000" b="0" dirty="0" smtClean="0">
              <a:solidFill>
                <a:schemeClr val="tx1"/>
              </a:solidFill>
            </a:endParaRPr>
          </a:p>
        </p:txBody>
      </p:sp>
    </p:spTree>
    <p:extLst>
      <p:ext uri="{BB962C8B-B14F-4D97-AF65-F5344CB8AC3E}">
        <p14:creationId xmlns:p14="http://schemas.microsoft.com/office/powerpoint/2010/main" val="1612619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143000" y="228600"/>
            <a:ext cx="7807325" cy="755650"/>
          </a:xfrm>
        </p:spPr>
        <p:txBody>
          <a:bodyPr/>
          <a:lstStyle/>
          <a:p>
            <a:r>
              <a:rPr lang="en-US" b="0" dirty="0" smtClean="0">
                <a:latin typeface="Arial" pitchFamily="34" charset="0"/>
                <a:cs typeface="Arial" pitchFamily="34" charset="0"/>
              </a:rPr>
              <a:t>What Is Technology Licensing? (2)</a:t>
            </a:r>
          </a:p>
        </p:txBody>
      </p:sp>
      <p:sp>
        <p:nvSpPr>
          <p:cNvPr id="8195" name="Content Placeholder 2"/>
          <p:cNvSpPr>
            <a:spLocks noGrp="1"/>
          </p:cNvSpPr>
          <p:nvPr>
            <p:ph idx="1"/>
          </p:nvPr>
        </p:nvSpPr>
        <p:spPr>
          <a:xfrm>
            <a:off x="1115550" y="932675"/>
            <a:ext cx="7527222" cy="5798380"/>
          </a:xfrm>
        </p:spPr>
        <p:txBody>
          <a:bodyPr/>
          <a:lstStyle/>
          <a:p>
            <a:r>
              <a:rPr lang="en-US" b="0" dirty="0" smtClean="0">
                <a:solidFill>
                  <a:schemeClr val="tx1"/>
                </a:solidFill>
              </a:rPr>
              <a:t>Technology and Intellectual Property</a:t>
            </a:r>
          </a:p>
          <a:p>
            <a:pPr lvl="1"/>
            <a:r>
              <a:rPr lang="en-US" sz="2000" dirty="0" smtClean="0"/>
              <a:t>Techno</a:t>
            </a:r>
            <a:r>
              <a:rPr lang="en-US" dirty="0" smtClean="0"/>
              <a:t>logy </a:t>
            </a:r>
            <a:r>
              <a:rPr lang="en-US" sz="2000" dirty="0" smtClean="0"/>
              <a:t>Rights are expressed in three forms of IP: </a:t>
            </a:r>
            <a:r>
              <a:rPr lang="en-US" sz="2000" b="1" dirty="0" smtClean="0"/>
              <a:t>Patents</a:t>
            </a:r>
            <a:r>
              <a:rPr lang="en-US" sz="2000" dirty="0" smtClean="0"/>
              <a:t>, </a:t>
            </a:r>
            <a:r>
              <a:rPr lang="en-US" sz="2000" b="1" dirty="0" smtClean="0"/>
              <a:t>Trade Secrets </a:t>
            </a:r>
            <a:r>
              <a:rPr lang="en-US" sz="2000" dirty="0" smtClean="0"/>
              <a:t>(Knowhow or  Proprietary Technical Information), and </a:t>
            </a:r>
            <a:r>
              <a:rPr lang="en-US" sz="2000" b="1" dirty="0" smtClean="0"/>
              <a:t>Copyrights</a:t>
            </a:r>
          </a:p>
          <a:p>
            <a:pPr lvl="1"/>
            <a:r>
              <a:rPr lang="en-US" sz="2000" b="0" dirty="0" smtClean="0">
                <a:solidFill>
                  <a:schemeClr val="tx1"/>
                </a:solidFill>
              </a:rPr>
              <a:t>IP protection is  necessary but not a sufficient condition for value to exist. There is always some uncertainty about the breadth and strength of such protection, and this uncertainty factors into the</a:t>
            </a:r>
            <a:r>
              <a:rPr lang="en-US" sz="2000" b="1" dirty="0" smtClean="0">
                <a:solidFill>
                  <a:schemeClr val="tx1"/>
                </a:solidFill>
              </a:rPr>
              <a:t> value </a:t>
            </a:r>
            <a:r>
              <a:rPr lang="en-US" sz="2000" b="0" dirty="0" smtClean="0">
                <a:solidFill>
                  <a:schemeClr val="tx1"/>
                </a:solidFill>
              </a:rPr>
              <a:t>determination.</a:t>
            </a:r>
          </a:p>
          <a:p>
            <a:pPr lvl="1"/>
            <a:r>
              <a:rPr lang="en-US" sz="2000" dirty="0" smtClean="0"/>
              <a:t>The “extent and strength” of IP protection are dimensions of a valuation</a:t>
            </a:r>
            <a:endParaRPr lang="en-US" sz="2000" b="0" dirty="0" smtClean="0">
              <a:solidFill>
                <a:schemeClr val="tx1"/>
              </a:solidFill>
            </a:endParaRPr>
          </a:p>
          <a:p>
            <a:endParaRPr lang="en-US" b="0" dirty="0">
              <a:solidFill>
                <a:schemeClr val="tx1"/>
              </a:solidFill>
            </a:endParaRPr>
          </a:p>
          <a:p>
            <a:r>
              <a:rPr lang="en-US" b="0" dirty="0" smtClean="0">
                <a:solidFill>
                  <a:schemeClr val="tx1"/>
                </a:solidFill>
              </a:rPr>
              <a:t>Sources of Technology Licensing (</a:t>
            </a:r>
            <a:r>
              <a:rPr lang="en-US" b="0" dirty="0" err="1" smtClean="0">
                <a:solidFill>
                  <a:schemeClr val="tx1"/>
                </a:solidFill>
              </a:rPr>
              <a:t>eg</a:t>
            </a:r>
            <a:r>
              <a:rPr lang="en-US" b="0" dirty="0" smtClean="0">
                <a:solidFill>
                  <a:schemeClr val="tx1"/>
                </a:solidFill>
              </a:rPr>
              <a:t>. in USA, 2002)</a:t>
            </a:r>
          </a:p>
          <a:p>
            <a:pPr lvl="1"/>
            <a:r>
              <a:rPr lang="en-US" sz="2000" b="0" dirty="0" smtClean="0">
                <a:solidFill>
                  <a:schemeClr val="tx1"/>
                </a:solidFill>
              </a:rPr>
              <a:t>Business Sectors: IT (32%), Pharmaceuticals &amp; Health (18%), Automotive(18%),Electronics &amp; Electrical, Chemicals</a:t>
            </a:r>
          </a:p>
          <a:p>
            <a:pPr lvl="1"/>
            <a:r>
              <a:rPr lang="en-US" sz="2000" dirty="0" smtClean="0"/>
              <a:t>Industry Sectors: Computer Com </a:t>
            </a:r>
            <a:r>
              <a:rPr lang="en-US" sz="2000" dirty="0" err="1" smtClean="0"/>
              <a:t>Eq</a:t>
            </a:r>
            <a:r>
              <a:rPr lang="en-US" sz="2000" dirty="0" smtClean="0"/>
              <a:t>,(18.5%) Prepackage SW (17.1%),Telecom Pharmaceutical (12.4%), Radio &amp; TV Com Eq. Semiconductor </a:t>
            </a:r>
            <a:endParaRPr lang="en-US" sz="2000" b="0" dirty="0" smtClean="0">
              <a:solidFill>
                <a:schemeClr val="tx1"/>
              </a:solidFill>
            </a:endParaRPr>
          </a:p>
          <a:p>
            <a:pPr marL="296862" lvl="1" indent="0">
              <a:buNone/>
            </a:pPr>
            <a:r>
              <a:rPr lang="en-US" sz="2000" dirty="0" smtClean="0"/>
              <a:t> </a:t>
            </a:r>
            <a:endParaRPr lang="en-US" sz="2000" b="0" dirty="0" smtClean="0">
              <a:solidFill>
                <a:schemeClr val="tx1"/>
              </a:solidFill>
            </a:endParaRPr>
          </a:p>
        </p:txBody>
      </p:sp>
    </p:spTree>
    <p:extLst>
      <p:ext uri="{BB962C8B-B14F-4D97-AF65-F5344CB8AC3E}">
        <p14:creationId xmlns:p14="http://schemas.microsoft.com/office/powerpoint/2010/main" val="1356882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143000" y="228600"/>
            <a:ext cx="7807325" cy="755650"/>
          </a:xfrm>
        </p:spPr>
        <p:txBody>
          <a:bodyPr/>
          <a:lstStyle/>
          <a:p>
            <a:r>
              <a:rPr lang="en-US" b="0" dirty="0" smtClean="0">
                <a:latin typeface="Arial" pitchFamily="34" charset="0"/>
                <a:cs typeface="Arial" pitchFamily="34" charset="0"/>
              </a:rPr>
              <a:t>What Is Technology Licensing? (3)</a:t>
            </a:r>
          </a:p>
        </p:txBody>
      </p:sp>
      <p:sp>
        <p:nvSpPr>
          <p:cNvPr id="8195" name="Content Placeholder 2"/>
          <p:cNvSpPr>
            <a:spLocks noGrp="1"/>
          </p:cNvSpPr>
          <p:nvPr>
            <p:ph idx="1"/>
          </p:nvPr>
        </p:nvSpPr>
        <p:spPr>
          <a:xfrm>
            <a:off x="1115550" y="932675"/>
            <a:ext cx="7527222" cy="5798380"/>
          </a:xfrm>
        </p:spPr>
        <p:txBody>
          <a:bodyPr/>
          <a:lstStyle/>
          <a:p>
            <a:r>
              <a:rPr lang="en-US" b="0" dirty="0" smtClean="0">
                <a:solidFill>
                  <a:schemeClr val="tx1"/>
                </a:solidFill>
              </a:rPr>
              <a:t>Issues In Technology Licensing</a:t>
            </a:r>
            <a:endParaRPr lang="en-US" b="0" dirty="0">
              <a:solidFill>
                <a:schemeClr val="tx1"/>
              </a:solidFill>
            </a:endParaRPr>
          </a:p>
          <a:p>
            <a:pPr lvl="1"/>
            <a:r>
              <a:rPr lang="en-US" sz="2000" b="0" dirty="0" smtClean="0">
                <a:solidFill>
                  <a:schemeClr val="tx1"/>
                </a:solidFill>
              </a:rPr>
              <a:t>Valuation is business which is about forecasting the future value of operating profits and cash flows</a:t>
            </a:r>
          </a:p>
          <a:p>
            <a:pPr lvl="1"/>
            <a:r>
              <a:rPr lang="en-US" sz="2000" dirty="0" smtClean="0"/>
              <a:t>The buyer is paying to enjoy a stream of future positive cash inflows that it could not otherwise experience</a:t>
            </a:r>
            <a:endParaRPr lang="en-US" sz="2000" b="0" dirty="0" smtClean="0">
              <a:solidFill>
                <a:schemeClr val="tx1"/>
              </a:solidFill>
            </a:endParaRPr>
          </a:p>
          <a:p>
            <a:endParaRPr lang="en-US" b="0" dirty="0">
              <a:solidFill>
                <a:schemeClr val="tx1"/>
              </a:solidFill>
            </a:endParaRPr>
          </a:p>
          <a:p>
            <a:r>
              <a:rPr lang="en-US" b="0" dirty="0" smtClean="0">
                <a:solidFill>
                  <a:schemeClr val="tx1"/>
                </a:solidFill>
              </a:rPr>
              <a:t>A Taxonomy Of Technology Licensing</a:t>
            </a:r>
          </a:p>
          <a:p>
            <a:pPr lvl="1"/>
            <a:r>
              <a:rPr lang="en-US" sz="2000" dirty="0" smtClean="0"/>
              <a:t> Enforcement Licensing</a:t>
            </a:r>
          </a:p>
          <a:p>
            <a:pPr lvl="1"/>
            <a:r>
              <a:rPr lang="en-US" sz="2000" dirty="0"/>
              <a:t> </a:t>
            </a:r>
            <a:r>
              <a:rPr lang="en-US" sz="2000" dirty="0" smtClean="0"/>
              <a:t>Opportunity Licensing</a:t>
            </a:r>
          </a:p>
          <a:p>
            <a:pPr lvl="1"/>
            <a:r>
              <a:rPr lang="en-US" sz="2000" b="0" dirty="0" smtClean="0">
                <a:solidFill>
                  <a:schemeClr val="tx1"/>
                </a:solidFill>
              </a:rPr>
              <a:t>Opportunistic (as distinct from Opportunity) Licensing</a:t>
            </a:r>
          </a:p>
          <a:p>
            <a:pPr lvl="1"/>
            <a:r>
              <a:rPr lang="en-US" sz="2000" dirty="0" smtClean="0"/>
              <a:t>Divestiture Licensing</a:t>
            </a:r>
          </a:p>
          <a:p>
            <a:pPr lvl="1"/>
            <a:r>
              <a:rPr lang="en-US" sz="2000" b="0" dirty="0" smtClean="0">
                <a:solidFill>
                  <a:schemeClr val="tx1"/>
                </a:solidFill>
              </a:rPr>
              <a:t>Partnership Licensing</a:t>
            </a:r>
          </a:p>
          <a:p>
            <a:pPr lvl="1"/>
            <a:r>
              <a:rPr lang="en-US" sz="2000" dirty="0" smtClean="0"/>
              <a:t>Startup Licensing</a:t>
            </a:r>
          </a:p>
          <a:p>
            <a:pPr marL="296862" lvl="1" indent="0">
              <a:buNone/>
            </a:pPr>
            <a:r>
              <a:rPr lang="en-US" sz="2000" b="1" dirty="0" smtClean="0"/>
              <a:t>Note: In the first three categories, the agreement structure and valuation issues tend to be substantially simpler than in the last three categories</a:t>
            </a:r>
            <a:r>
              <a:rPr lang="en-US" sz="2000" dirty="0" smtClean="0"/>
              <a:t>.</a:t>
            </a:r>
          </a:p>
          <a:p>
            <a:pPr lvl="1"/>
            <a:endParaRPr lang="en-US" sz="2000" b="0" dirty="0" smtClean="0">
              <a:solidFill>
                <a:schemeClr val="tx1"/>
              </a:solidFill>
            </a:endParaRPr>
          </a:p>
          <a:p>
            <a:pPr marL="296862" lvl="1" indent="0">
              <a:buNone/>
            </a:pPr>
            <a:r>
              <a:rPr lang="en-US" sz="2000" dirty="0" smtClean="0"/>
              <a:t> </a:t>
            </a:r>
            <a:endParaRPr lang="en-US" sz="2000" b="0" dirty="0" smtClean="0">
              <a:solidFill>
                <a:schemeClr val="tx1"/>
              </a:solidFill>
            </a:endParaRPr>
          </a:p>
        </p:txBody>
      </p:sp>
    </p:spTree>
    <p:extLst>
      <p:ext uri="{BB962C8B-B14F-4D97-AF65-F5344CB8AC3E}">
        <p14:creationId xmlns:p14="http://schemas.microsoft.com/office/powerpoint/2010/main" val="296605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143000" y="228600"/>
            <a:ext cx="7807325" cy="755650"/>
          </a:xfrm>
        </p:spPr>
        <p:txBody>
          <a:bodyPr/>
          <a:lstStyle/>
          <a:p>
            <a:r>
              <a:rPr lang="en-US" b="0" dirty="0" smtClean="0">
                <a:latin typeface="Arial" pitchFamily="34" charset="0"/>
                <a:cs typeface="Arial" pitchFamily="34" charset="0"/>
              </a:rPr>
              <a:t>What Is Technology Licensing? (4)</a:t>
            </a:r>
          </a:p>
        </p:txBody>
      </p:sp>
      <p:sp>
        <p:nvSpPr>
          <p:cNvPr id="8195" name="Content Placeholder 2"/>
          <p:cNvSpPr>
            <a:spLocks noGrp="1"/>
          </p:cNvSpPr>
          <p:nvPr>
            <p:ph idx="1"/>
          </p:nvPr>
        </p:nvSpPr>
        <p:spPr>
          <a:xfrm>
            <a:off x="1115550" y="932675"/>
            <a:ext cx="7527222" cy="5798380"/>
          </a:xfrm>
        </p:spPr>
        <p:txBody>
          <a:bodyPr/>
          <a:lstStyle/>
          <a:p>
            <a:r>
              <a:rPr lang="en-US" b="0" dirty="0" smtClean="0">
                <a:solidFill>
                  <a:schemeClr val="tx1"/>
                </a:solidFill>
              </a:rPr>
              <a:t>Pricing versus Valuation</a:t>
            </a:r>
            <a:endParaRPr lang="en-US" b="0" dirty="0">
              <a:solidFill>
                <a:schemeClr val="tx1"/>
              </a:solidFill>
            </a:endParaRPr>
          </a:p>
          <a:p>
            <a:pPr lvl="1"/>
            <a:endParaRPr lang="en-US" sz="2000" b="0" dirty="0" smtClean="0">
              <a:solidFill>
                <a:schemeClr val="tx1"/>
              </a:solidFill>
            </a:endParaRPr>
          </a:p>
          <a:p>
            <a:pPr lvl="1"/>
            <a:r>
              <a:rPr lang="en-US" sz="2000" b="0" dirty="0" smtClean="0">
                <a:solidFill>
                  <a:schemeClr val="tx1"/>
                </a:solidFill>
              </a:rPr>
              <a:t> “Valuation” means the direct output of the valuation tools and methods developed .</a:t>
            </a:r>
          </a:p>
          <a:p>
            <a:pPr lvl="1"/>
            <a:endParaRPr lang="en-US" sz="2000" dirty="0"/>
          </a:p>
          <a:p>
            <a:pPr lvl="1"/>
            <a:r>
              <a:rPr lang="en-US" sz="2000" dirty="0"/>
              <a:t> </a:t>
            </a:r>
            <a:r>
              <a:rPr lang="en-US" sz="2000" dirty="0" smtClean="0"/>
              <a:t>Pricing is about using the valuation findings to reach an    agreement</a:t>
            </a:r>
          </a:p>
          <a:p>
            <a:pPr lvl="2"/>
            <a:r>
              <a:rPr lang="en-US" sz="2000" dirty="0" smtClean="0"/>
              <a:t>Pricing is the concrete answer to valuation, monetary or equivalent term of what is offered for sale.</a:t>
            </a:r>
          </a:p>
          <a:p>
            <a:pPr lvl="2"/>
            <a:endParaRPr lang="en-US" sz="2000" dirty="0"/>
          </a:p>
          <a:p>
            <a:pPr lvl="1"/>
            <a:r>
              <a:rPr lang="en-US" sz="2000" dirty="0" smtClean="0"/>
              <a:t>Valuation tends to produce a range of numbers. It is an opinion; pricing is an offer which is designed to lead to a negotiation and ultimately an agreement and commitment.</a:t>
            </a:r>
          </a:p>
          <a:p>
            <a:pPr lvl="1"/>
            <a:endParaRPr lang="en-US" sz="2000" dirty="0"/>
          </a:p>
          <a:p>
            <a:pPr lvl="1"/>
            <a:r>
              <a:rPr lang="en-US" sz="2000" dirty="0" smtClean="0"/>
              <a:t>It is really an art to do Pricing and Valuation since the critical factor to make a deal or not is the “due diligence” work. </a:t>
            </a:r>
          </a:p>
          <a:p>
            <a:pPr lvl="1"/>
            <a:endParaRPr lang="en-US" sz="2000" b="0" dirty="0" smtClean="0">
              <a:solidFill>
                <a:schemeClr val="tx1"/>
              </a:solidFill>
            </a:endParaRPr>
          </a:p>
          <a:p>
            <a:pPr marL="296862" lvl="1" indent="0">
              <a:buNone/>
            </a:pPr>
            <a:r>
              <a:rPr lang="en-US" sz="2000" dirty="0" smtClean="0"/>
              <a:t> </a:t>
            </a:r>
            <a:endParaRPr lang="en-US" sz="2000" b="0" dirty="0" smtClean="0">
              <a:solidFill>
                <a:schemeClr val="tx1"/>
              </a:solidFill>
            </a:endParaRPr>
          </a:p>
        </p:txBody>
      </p:sp>
    </p:spTree>
    <p:extLst>
      <p:ext uri="{BB962C8B-B14F-4D97-AF65-F5344CB8AC3E}">
        <p14:creationId xmlns:p14="http://schemas.microsoft.com/office/powerpoint/2010/main" val="4143217625"/>
      </p:ext>
    </p:extLst>
  </p:cSld>
  <p:clrMapOvr>
    <a:masterClrMapping/>
  </p:clrMapOvr>
</p:sld>
</file>

<file path=ppt/theme/theme1.xml><?xml version="1.0" encoding="utf-8"?>
<a:theme xmlns:a="http://schemas.openxmlformats.org/drawingml/2006/main" name="2_ppttemplate_letter">
  <a:themeElements>
    <a:clrScheme name="">
      <a:dk1>
        <a:srgbClr val="000000"/>
      </a:dk1>
      <a:lt1>
        <a:srgbClr val="FFFFFF"/>
      </a:lt1>
      <a:dk2>
        <a:srgbClr val="000000"/>
      </a:dk2>
      <a:lt2>
        <a:srgbClr val="808080"/>
      </a:lt2>
      <a:accent1>
        <a:srgbClr val="0033CC"/>
      </a:accent1>
      <a:accent2>
        <a:srgbClr val="AF4187"/>
      </a:accent2>
      <a:accent3>
        <a:srgbClr val="FFFFFF"/>
      </a:accent3>
      <a:accent4>
        <a:srgbClr val="000000"/>
      </a:accent4>
      <a:accent5>
        <a:srgbClr val="AAADE2"/>
      </a:accent5>
      <a:accent6>
        <a:srgbClr val="9E3A7A"/>
      </a:accent6>
      <a:hlink>
        <a:srgbClr val="008282"/>
      </a:hlink>
      <a:folHlink>
        <a:srgbClr val="E6A046"/>
      </a:folHlink>
    </a:clrScheme>
    <a:fontScheme name="2_ppttemplate_let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0" u="none" strike="noStrike" cap="none" normalizeH="0" baseline="0" smtClean="0">
            <a:ln>
              <a:noFill/>
            </a:ln>
            <a:solidFill>
              <a:schemeClr val="tx2"/>
            </a:solidFill>
            <a:effectLst/>
            <a:latin typeface="Arial" charset="0"/>
          </a:defRPr>
        </a:defPPr>
      </a:lstStyle>
    </a:lnDef>
  </a:objectDefaults>
  <a:extraClrSchemeLst>
    <a:extraClrScheme>
      <a:clrScheme name="2_ppttemplate_letter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2_ppttemplate_letter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2_ppttemplate_letter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ppttemplate_letter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2_ppttemplate_letter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2_ppttemplate_letter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2_ppttemplate_letter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24765</TotalTime>
  <Words>1362</Words>
  <Application>Microsoft Office PowerPoint</Application>
  <PresentationFormat>On-screen Show (4:3)</PresentationFormat>
  <Paragraphs>186</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2_ppttemplate_letter</vt:lpstr>
      <vt:lpstr>Technology Entrepreneurship: Curiosity, Opportunity, Risk, and Money  L06. Valuation &amp; Pricing of Technology- Based Intellectual Property </vt:lpstr>
      <vt:lpstr>PowerPoint Presentation</vt:lpstr>
      <vt:lpstr>This lecturer is about valuation and Pricing of Technology -Technology (or early stage technology) is meant potential new business opportunities for early or mature state of R &amp; D and generally not yet to be commercialized  -Valuation is about determining what something is worth intrinsically. It is an idea that both the seller and buyer need to do for many purposes  -Pricing is about negotiating and Communicating (done by both seller and buyer once a valuation is done). It is an agreement</vt:lpstr>
      <vt:lpstr> TR R A DE –       -It is about: Technology Rights (TR) becoming    the economic basis of a deal (DE, Deal   Economics) as determined by Risk characteri-   zation (R) and the Art (A) of creating deal-   making opportunities    -It is about linking the idea of licensing value    creation to the traditional meaning of trade    as a value-creation event    </vt:lpstr>
      <vt:lpstr>There  is substantial value in Performing a valuation. There exist methodologies, principles and ideas that can be of great benefit in determination of “fair” value creating agreements  The form of thinking, often termed “wisdom” or “reasoned judgment”, is as old as the Bible. One should not expect more precision from any subject matter expert (SME) who is capable of providing.       </vt:lpstr>
      <vt:lpstr>What Is Technology Licensing? (1)</vt:lpstr>
      <vt:lpstr>What Is Technology Licensing? (2)</vt:lpstr>
      <vt:lpstr>What Is Technology Licensing? (3)</vt:lpstr>
      <vt:lpstr>What Is Technology Licensing? (4)</vt:lpstr>
      <vt:lpstr>The TR R A DE Substance, and Its Risks and Psychology (1)  </vt:lpstr>
      <vt:lpstr>The TR R A DE Substance, and Its Risks and Psychology (2)  </vt:lpstr>
      <vt:lpstr>The TR R A DE Substance, and Its Risks and Psychology (3)  </vt:lpstr>
      <vt:lpstr>The TR R A DE Substance, and Its Risks and Psychology (3)  </vt:lpstr>
      <vt:lpstr>    Box:  Technology,  Rights, and 16 more Items </vt:lpstr>
      <vt:lpstr>    Buy-Side Expressions of Value: The Wheelbrarrow </vt:lpstr>
      <vt:lpstr>       The Box ( T R )    vs.  The Wheelbarrow (DE, Deal Econ)       Seller-“What Am I Selling?“   Buyer-“How Am I Being Paid?”  </vt:lpstr>
      <vt:lpstr>     Valuation &amp; Pricing of Tech-based Intellectual Property</vt:lpstr>
      <vt:lpstr>PowerPoint Presentation</vt:lpstr>
    </vt:vector>
  </TitlesOfParts>
  <Company>Telcordia Technologies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 Book</dc:title>
  <dc:creator>Peggy Simpson</dc:creator>
  <cp:lastModifiedBy>thsing</cp:lastModifiedBy>
  <cp:revision>1520</cp:revision>
  <cp:lastPrinted>1999-07-30T17:17:22Z</cp:lastPrinted>
  <dcterms:created xsi:type="dcterms:W3CDTF">2002-12-12T17:06:05Z</dcterms:created>
  <dcterms:modified xsi:type="dcterms:W3CDTF">2013-09-08T03:05:36Z</dcterms:modified>
</cp:coreProperties>
</file>